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74" r:id="rId3"/>
    <p:sldId id="273" r:id="rId4"/>
    <p:sldId id="275" r:id="rId5"/>
    <p:sldId id="276" r:id="rId6"/>
    <p:sldId id="277" r:id="rId7"/>
    <p:sldId id="278" r:id="rId8"/>
    <p:sldId id="279" r:id="rId9"/>
    <p:sldId id="280" r:id="rId10"/>
    <p:sldId id="266" r:id="rId11"/>
    <p:sldId id="267" r:id="rId12"/>
    <p:sldId id="268" r:id="rId13"/>
    <p:sldId id="269" r:id="rId14"/>
    <p:sldId id="270" r:id="rId15"/>
    <p:sldId id="264" r:id="rId16"/>
    <p:sldId id="265" r:id="rId17"/>
    <p:sldId id="281" r:id="rId18"/>
    <p:sldId id="258" r:id="rId19"/>
    <p:sldId id="259" r:id="rId20"/>
    <p:sldId id="261" r:id="rId21"/>
    <p:sldId id="262" r:id="rId22"/>
    <p:sldId id="263" r:id="rId23"/>
    <p:sldId id="271" r:id="rId24"/>
    <p:sldId id="272" r:id="rId25"/>
    <p:sldId id="282" r:id="rId26"/>
    <p:sldId id="260"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Lds47Fd4M8F+xKzAwZS6wSJ2Z8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C"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47091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PORTADA 1: SOLO AGREGAR EL TÍTULO DE LA PRESENTACIÓN</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a:t>
            </a:fld>
            <a:endParaRPr/>
          </a:p>
        </p:txBody>
      </p:sp>
    </p:spTree>
    <p:extLst>
      <p:ext uri="{BB962C8B-B14F-4D97-AF65-F5344CB8AC3E}">
        <p14:creationId xmlns:p14="http://schemas.microsoft.com/office/powerpoint/2010/main" val="342324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a:t>
            </a: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10</a:t>
            </a:fld>
            <a:endParaRPr/>
          </a:p>
        </p:txBody>
      </p:sp>
    </p:spTree>
    <p:extLst>
      <p:ext uri="{BB962C8B-B14F-4D97-AF65-F5344CB8AC3E}">
        <p14:creationId xmlns:p14="http://schemas.microsoft.com/office/powerpoint/2010/main" val="244418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9397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2540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8120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7875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a:t>
            </a: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15</a:t>
            </a:fld>
            <a:endParaRPr/>
          </a:p>
        </p:txBody>
      </p:sp>
    </p:spTree>
    <p:extLst>
      <p:ext uri="{BB962C8B-B14F-4D97-AF65-F5344CB8AC3E}">
        <p14:creationId xmlns:p14="http://schemas.microsoft.com/office/powerpoint/2010/main" val="1166746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7324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8122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a:t>
            </a: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18</a:t>
            </a:fld>
            <a:endParaRPr/>
          </a:p>
        </p:txBody>
      </p:sp>
    </p:spTree>
    <p:extLst>
      <p:ext uri="{BB962C8B-B14F-4D97-AF65-F5344CB8AC3E}">
        <p14:creationId xmlns:p14="http://schemas.microsoft.com/office/powerpoint/2010/main" val="2799685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621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a:t>
            </a: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2</a:t>
            </a:fld>
            <a:endParaRPr/>
          </a:p>
        </p:txBody>
      </p:sp>
    </p:spTree>
    <p:extLst>
      <p:ext uri="{BB962C8B-B14F-4D97-AF65-F5344CB8AC3E}">
        <p14:creationId xmlns:p14="http://schemas.microsoft.com/office/powerpoint/2010/main" val="323764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8681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0491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3215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a:t>
            </a: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23</a:t>
            </a:fld>
            <a:endParaRPr/>
          </a:p>
        </p:txBody>
      </p:sp>
    </p:spTree>
    <p:extLst>
      <p:ext uri="{BB962C8B-B14F-4D97-AF65-F5344CB8AC3E}">
        <p14:creationId xmlns:p14="http://schemas.microsoft.com/office/powerpoint/2010/main" val="2038519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0031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3523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332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952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a:t>
            </a: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4</a:t>
            </a:fld>
            <a:endParaRPr/>
          </a:p>
        </p:txBody>
      </p:sp>
    </p:spTree>
    <p:extLst>
      <p:ext uri="{BB962C8B-B14F-4D97-AF65-F5344CB8AC3E}">
        <p14:creationId xmlns:p14="http://schemas.microsoft.com/office/powerpoint/2010/main" val="3813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020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a:t>
            </a: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6</a:t>
            </a:fld>
            <a:endParaRPr/>
          </a:p>
        </p:txBody>
      </p:sp>
    </p:spTree>
    <p:extLst>
      <p:ext uri="{BB962C8B-B14F-4D97-AF65-F5344CB8AC3E}">
        <p14:creationId xmlns:p14="http://schemas.microsoft.com/office/powerpoint/2010/main" val="3919448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9991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076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894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4.png"/><Relationship Id="rId7"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www.deporte.gob.e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2137893" y="2194211"/>
            <a:ext cx="6310648"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0"/>
              <a:buFont typeface="Arial"/>
              <a:buNone/>
            </a:pPr>
            <a:r>
              <a:rPr lang="es-EC" sz="8000" b="0" i="0" u="none" strike="noStrike" cap="none">
                <a:solidFill>
                  <a:schemeClr val="lt1"/>
                </a:solidFill>
                <a:latin typeface="Arial"/>
                <a:ea typeface="Arial"/>
                <a:cs typeface="Arial"/>
                <a:sym typeface="Arial"/>
              </a:rPr>
              <a:t>Título de la</a:t>
            </a:r>
            <a:endParaRPr sz="1400" b="0" i="0" u="none" strike="noStrike" cap="none">
              <a:solidFill>
                <a:srgbClr val="000000"/>
              </a:solidFill>
              <a:latin typeface="Arial"/>
              <a:ea typeface="Arial"/>
              <a:cs typeface="Arial"/>
              <a:sym typeface="Arial"/>
            </a:endParaRPr>
          </a:p>
        </p:txBody>
      </p:sp>
      <p:sp>
        <p:nvSpPr>
          <p:cNvPr id="90" name="Google Shape;90;p1"/>
          <p:cNvSpPr txBox="1"/>
          <p:nvPr/>
        </p:nvSpPr>
        <p:spPr>
          <a:xfrm>
            <a:off x="2137893" y="3147246"/>
            <a:ext cx="6310648"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0"/>
              <a:buFont typeface="Arial"/>
              <a:buNone/>
            </a:pPr>
            <a:r>
              <a:rPr lang="es-EC" sz="8000" b="0" i="0" u="none" strike="noStrike" cap="none">
                <a:solidFill>
                  <a:schemeClr val="lt1"/>
                </a:solidFill>
                <a:latin typeface="Arial"/>
                <a:ea typeface="Arial"/>
                <a:cs typeface="Arial"/>
                <a:sym typeface="Arial"/>
              </a:rPr>
              <a:t>presentación</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235925" y="339031"/>
            <a:ext cx="573334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C" sz="1400" b="0" i="0" u="none" strike="noStrike" cap="none">
                <a:solidFill>
                  <a:schemeClr val="lt1"/>
                </a:solidFill>
                <a:latin typeface="Arial"/>
                <a:ea typeface="Arial"/>
                <a:cs typeface="Arial"/>
                <a:sym typeface="Arial"/>
              </a:rPr>
              <a:t>Secretaría General de Comunicación de la Presidencia</a:t>
            </a:r>
            <a:endParaRPr sz="1400" b="0" i="0" u="none" strike="noStrike" cap="none">
              <a:solidFill>
                <a:srgbClr val="000000"/>
              </a:solidFill>
              <a:latin typeface="Arial"/>
              <a:ea typeface="Arial"/>
              <a:cs typeface="Arial"/>
              <a:sym typeface="Arial"/>
            </a:endParaRPr>
          </a:p>
        </p:txBody>
      </p:sp>
      <p:pic>
        <p:nvPicPr>
          <p:cNvPr id="92" name="Google Shape;92;p1"/>
          <p:cNvPicPr preferRelativeResize="0"/>
          <p:nvPr/>
        </p:nvPicPr>
        <p:blipFill rotWithShape="1">
          <a:blip r:embed="rId3">
            <a:alphaModFix/>
          </a:blip>
          <a:srcRect/>
          <a:stretch/>
        </p:blipFill>
        <p:spPr>
          <a:xfrm>
            <a:off x="1084" y="610"/>
            <a:ext cx="12189831" cy="6856780"/>
          </a:xfrm>
          <a:prstGeom prst="rect">
            <a:avLst/>
          </a:prstGeom>
          <a:noFill/>
          <a:ln>
            <a:noFill/>
          </a:ln>
        </p:spPr>
      </p:pic>
      <p:sp>
        <p:nvSpPr>
          <p:cNvPr id="93" name="Google Shape;93;p1"/>
          <p:cNvSpPr txBox="1"/>
          <p:nvPr/>
        </p:nvSpPr>
        <p:spPr>
          <a:xfrm>
            <a:off x="1255081" y="4429741"/>
            <a:ext cx="970913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sz="4800" b="1" i="0" u="none" strike="noStrike" cap="none" dirty="0" smtClean="0">
                <a:solidFill>
                  <a:srgbClr val="212D5A"/>
                </a:solidFill>
                <a:latin typeface="Arial"/>
                <a:ea typeface="Arial"/>
                <a:cs typeface="Arial"/>
                <a:sym typeface="Arial"/>
              </a:rPr>
              <a:t>Coordinación Zonal 7 - Deporte</a:t>
            </a:r>
            <a:endParaRPr sz="4800" b="1"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9" name="Google Shape;109;p4"/>
          <p:cNvSpPr txBox="1"/>
          <p:nvPr/>
        </p:nvSpPr>
        <p:spPr>
          <a:xfrm>
            <a:off x="292438" y="6122800"/>
            <a:ext cx="43614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500" b="1" dirty="0">
                <a:solidFill>
                  <a:schemeClr val="lt1"/>
                </a:solidFill>
              </a:rPr>
              <a:t>Ministerio del Deporte</a:t>
            </a:r>
            <a:endParaRPr sz="1500" b="1" i="0" u="none" strike="noStrike" cap="none" dirty="0">
              <a:solidFill>
                <a:schemeClr val="lt1"/>
              </a:solidFill>
              <a:latin typeface="Arial"/>
              <a:ea typeface="Arial"/>
              <a:cs typeface="Arial"/>
              <a:sym typeface="Arial"/>
            </a:endParaRPr>
          </a:p>
        </p:txBody>
      </p:sp>
      <p:sp>
        <p:nvSpPr>
          <p:cNvPr id="9" name="Google Shape;109;p4"/>
          <p:cNvSpPr txBox="1"/>
          <p:nvPr/>
        </p:nvSpPr>
        <p:spPr>
          <a:xfrm>
            <a:off x="444838" y="6275200"/>
            <a:ext cx="43614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500" b="1" dirty="0">
                <a:solidFill>
                  <a:schemeClr val="lt1"/>
                </a:solidFill>
              </a:rPr>
              <a:t>Ministerio del Deporte</a:t>
            </a:r>
            <a:endParaRPr sz="1500" b="1" i="0" u="none" strike="noStrike" cap="none" dirty="0">
              <a:solidFill>
                <a:schemeClr val="lt1"/>
              </a:solidFill>
              <a:latin typeface="Arial"/>
              <a:ea typeface="Arial"/>
              <a:cs typeface="Arial"/>
              <a:sym typeface="Arial"/>
            </a:endParaRPr>
          </a:p>
        </p:txBody>
      </p:sp>
      <p:sp>
        <p:nvSpPr>
          <p:cNvPr id="15" name="Google Shape;109;p4"/>
          <p:cNvSpPr txBox="1"/>
          <p:nvPr/>
        </p:nvSpPr>
        <p:spPr>
          <a:xfrm>
            <a:off x="368638" y="6091075"/>
            <a:ext cx="43614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500" b="1" dirty="0">
                <a:solidFill>
                  <a:schemeClr val="lt1"/>
                </a:solidFill>
              </a:rPr>
              <a:t>Ministerio del Deporte</a:t>
            </a:r>
            <a:endParaRPr sz="1500" b="1" i="0" u="none" strike="noStrike" cap="none" dirty="0">
              <a:solidFill>
                <a:schemeClr val="lt1"/>
              </a:solidFill>
              <a:latin typeface="Arial"/>
              <a:ea typeface="Arial"/>
              <a:cs typeface="Arial"/>
              <a:sym typeface="Aria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oogle Shape;108;p4"/>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2" name="Google Shape;111;p4"/>
          <p:cNvSpPr txBox="1"/>
          <p:nvPr/>
        </p:nvSpPr>
        <p:spPr>
          <a:xfrm>
            <a:off x="6655511" y="2525864"/>
            <a:ext cx="5258984" cy="3170058"/>
          </a:xfrm>
          <a:prstGeom prst="rect">
            <a:avLst/>
          </a:prstGeom>
          <a:noFill/>
          <a:ln>
            <a:noFill/>
          </a:ln>
        </p:spPr>
        <p:txBody>
          <a:bodyPr spcFirstLastPara="1" wrap="square" lIns="91425" tIns="45700" rIns="91425" bIns="45700" anchor="t" anchorCtr="0">
            <a:spAutoFit/>
          </a:bodyPr>
          <a:lstStyle/>
          <a:p>
            <a:pPr algn="ctr">
              <a:buSzPts val="5000"/>
            </a:pPr>
            <a:r>
              <a:rPr lang="es-EC" sz="5000" b="1" dirty="0">
                <a:solidFill>
                  <a:schemeClr val="bg1"/>
                </a:solidFill>
                <a:latin typeface="Calibri" panose="020F0502020204030204" pitchFamily="34" charset="0"/>
                <a:cs typeface="Calibri" panose="020F0502020204030204" pitchFamily="34" charset="0"/>
              </a:rPr>
              <a:t>Ejecución y Gestión</a:t>
            </a:r>
            <a:br>
              <a:rPr lang="es-EC" sz="5000" b="1" dirty="0">
                <a:solidFill>
                  <a:schemeClr val="bg1"/>
                </a:solidFill>
                <a:latin typeface="Calibri" panose="020F0502020204030204" pitchFamily="34" charset="0"/>
                <a:cs typeface="Calibri" panose="020F0502020204030204" pitchFamily="34" charset="0"/>
              </a:rPr>
            </a:br>
            <a:r>
              <a:rPr lang="es-EC" sz="5000" b="1" dirty="0">
                <a:solidFill>
                  <a:schemeClr val="bg1"/>
                </a:solidFill>
                <a:latin typeface="Calibri" panose="020F0502020204030204" pitchFamily="34" charset="0"/>
                <a:cs typeface="Calibri" panose="020F0502020204030204" pitchFamily="34" charset="0"/>
              </a:rPr>
              <a:t>realizada</a:t>
            </a:r>
            <a:r>
              <a:rPr lang="es-EC" sz="5000" dirty="0">
                <a:solidFill>
                  <a:schemeClr val="bg1"/>
                </a:solidFill>
                <a:latin typeface="Calibri" panose="020F0502020204030204" pitchFamily="34" charset="0"/>
                <a:cs typeface="Calibri" panose="020F0502020204030204" pitchFamily="34" charset="0"/>
              </a:rPr>
              <a:t> </a:t>
            </a:r>
            <a:br>
              <a:rPr lang="es-EC" sz="5000" dirty="0">
                <a:solidFill>
                  <a:schemeClr val="bg1"/>
                </a:solidFill>
                <a:latin typeface="Calibri" panose="020F0502020204030204" pitchFamily="34" charset="0"/>
                <a:cs typeface="Calibri" panose="020F0502020204030204" pitchFamily="34" charset="0"/>
              </a:rPr>
            </a:br>
            <a:endParaRPr sz="5000" b="1" dirty="0">
              <a:solidFill>
                <a:schemeClr val="bg1"/>
              </a:solidFill>
              <a:latin typeface="Calibri" panose="020F0502020204030204" pitchFamily="34" charset="0"/>
              <a:cs typeface="Calibri" panose="020F0502020204030204" pitchFamily="34" charset="0"/>
            </a:endParaRPr>
          </a:p>
        </p:txBody>
      </p:sp>
      <p:sp>
        <p:nvSpPr>
          <p:cNvPr id="14"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chemeClr val="bg1"/>
                </a:solidFill>
                <a:latin typeface="Arial"/>
                <a:ea typeface="Arial"/>
                <a:cs typeface="Arial"/>
                <a:sym typeface="Arial"/>
              </a:rPr>
              <a:t>Coordinación Zonal 7 - Deporte</a:t>
            </a:r>
            <a:endParaRPr b="1" i="0" u="none" strike="noStrike" cap="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1968559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0" y="0"/>
            <a:ext cx="12193084" cy="6856897"/>
          </a:xfrm>
          <a:prstGeom prst="rect">
            <a:avLst/>
          </a:prstGeom>
          <a:noFill/>
          <a:ln>
            <a:noFill/>
          </a:ln>
        </p:spPr>
      </p:pic>
      <p:sp>
        <p:nvSpPr>
          <p:cNvPr id="3" name="Rectángulo 2"/>
          <p:cNvSpPr/>
          <p:nvPr/>
        </p:nvSpPr>
        <p:spPr>
          <a:xfrm>
            <a:off x="127379" y="508998"/>
            <a:ext cx="9303224" cy="923330"/>
          </a:xfrm>
          <a:prstGeom prst="rect">
            <a:avLst/>
          </a:prstGeom>
        </p:spPr>
        <p:txBody>
          <a:bodyPr wrap="square">
            <a:spAutoFit/>
          </a:bodyPr>
          <a:lstStyle/>
          <a:p>
            <a:pPr marL="628650" marR="659130" algn="just">
              <a:spcBef>
                <a:spcPts val="275"/>
              </a:spcBef>
            </a:pPr>
            <a:r>
              <a:rPr lang="es-ES" sz="1800" dirty="0">
                <a:latin typeface="Calibri" panose="020F0502020204030204" pitchFamily="34" charset="0"/>
                <a:ea typeface="Calibri" panose="020F0502020204030204" pitchFamily="34" charset="0"/>
              </a:rPr>
              <a:t>El presupuesto codificado del Ministerio del Deporte / Coordinación Zonal 7 para el ejercicio</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económico</a:t>
            </a:r>
            <a:r>
              <a:rPr lang="es-ES" sz="1800" spc="-20"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2022,</a:t>
            </a:r>
            <a:r>
              <a:rPr lang="es-ES" sz="1800" spc="-10"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ascendió</a:t>
            </a:r>
            <a:r>
              <a:rPr lang="es-ES" sz="1800" spc="-1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a</a:t>
            </a:r>
            <a:r>
              <a:rPr lang="es-ES" sz="1800" spc="1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USD</a:t>
            </a:r>
            <a:r>
              <a:rPr lang="es-ES" sz="1800" spc="-1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a:t>
            </a:r>
            <a:r>
              <a:rPr lang="es-ES" sz="1800" spc="-10" dirty="0">
                <a:latin typeface="Calibri" panose="020F0502020204030204" pitchFamily="34" charset="0"/>
                <a:ea typeface="Calibri" panose="020F0502020204030204" pitchFamily="34" charset="0"/>
              </a:rPr>
              <a:t> </a:t>
            </a:r>
            <a:r>
              <a:rPr lang="es-ES" sz="1800" b="1" dirty="0">
                <a:latin typeface="Calibri" panose="020F0502020204030204" pitchFamily="34" charset="0"/>
                <a:ea typeface="Calibri" panose="020F0502020204030204" pitchFamily="34" charset="0"/>
              </a:rPr>
              <a:t>617.611,30</a:t>
            </a:r>
            <a:r>
              <a:rPr lang="es-ES" sz="1800" b="1" spc="-10"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a:t>
            </a:r>
            <a:r>
              <a:rPr lang="es-ES" sz="1800" spc="-1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el</a:t>
            </a:r>
            <a:r>
              <a:rPr lang="es-ES" sz="1800" spc="-10"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cual</a:t>
            </a:r>
            <a:r>
              <a:rPr lang="es-ES" sz="1800" spc="-10"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tuvo</a:t>
            </a:r>
            <a:r>
              <a:rPr lang="es-ES" sz="1800" spc="-1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una</a:t>
            </a:r>
            <a:r>
              <a:rPr lang="es-ES" sz="1800" spc="-1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ejecución</a:t>
            </a:r>
            <a:r>
              <a:rPr lang="es-ES" sz="1800" spc="-1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presupuestaria</a:t>
            </a:r>
            <a:r>
              <a:rPr lang="es-ES" sz="1800" spc="-1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del</a:t>
            </a:r>
            <a:r>
              <a:rPr lang="es-ES" sz="1800" spc="-235" dirty="0">
                <a:latin typeface="Calibri" panose="020F0502020204030204" pitchFamily="34" charset="0"/>
                <a:ea typeface="Calibri" panose="020F0502020204030204" pitchFamily="34" charset="0"/>
              </a:rPr>
              <a:t> </a:t>
            </a:r>
            <a:r>
              <a:rPr lang="es-ES" sz="1800" b="1" dirty="0">
                <a:latin typeface="Calibri" panose="020F0502020204030204" pitchFamily="34" charset="0"/>
                <a:ea typeface="Calibri" panose="020F0502020204030204" pitchFamily="34" charset="0"/>
              </a:rPr>
              <a:t>98.36</a:t>
            </a:r>
            <a:r>
              <a:rPr lang="es-ES" sz="1800" b="1" dirty="0" smtClean="0">
                <a:latin typeface="Calibri" panose="020F0502020204030204" pitchFamily="34" charset="0"/>
                <a:ea typeface="Calibri" panose="020F0502020204030204" pitchFamily="34" charset="0"/>
              </a:rPr>
              <a:t>%.</a:t>
            </a:r>
            <a:endParaRPr lang="es-EC" sz="1800" dirty="0">
              <a:effectLst/>
              <a:latin typeface="Calibri" panose="020F0502020204030204" pitchFamily="34" charset="0"/>
              <a:ea typeface="Calibri" panose="020F0502020204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880584064"/>
              </p:ext>
            </p:extLst>
          </p:nvPr>
        </p:nvGraphicFramePr>
        <p:xfrm>
          <a:off x="2074459" y="1575661"/>
          <a:ext cx="7151427" cy="783744"/>
        </p:xfrm>
        <a:graphic>
          <a:graphicData uri="http://schemas.openxmlformats.org/drawingml/2006/table">
            <a:tbl>
              <a:tblPr firstRow="1" firstCol="1" lastRow="1" lastCol="1" bandRow="1" bandCol="1">
                <a:tableStyleId>{69012ECD-51FC-41F1-AA8D-1B2483CD663E}</a:tableStyleId>
              </a:tblPr>
              <a:tblGrid>
                <a:gridCol w="1772688"/>
                <a:gridCol w="1785878"/>
                <a:gridCol w="1790275"/>
                <a:gridCol w="1802586"/>
              </a:tblGrid>
              <a:tr h="525320">
                <a:tc>
                  <a:txBody>
                    <a:bodyPr/>
                    <a:lstStyle/>
                    <a:p>
                      <a:pPr marL="393700">
                        <a:spcBef>
                          <a:spcPts val="775"/>
                        </a:spcBef>
                        <a:spcAft>
                          <a:spcPts val="0"/>
                        </a:spcAft>
                      </a:pPr>
                      <a:r>
                        <a:rPr lang="es-ES" sz="1200" dirty="0">
                          <a:effectLst/>
                        </a:rPr>
                        <a:t>DETALLE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0">
                        <a:spcAft>
                          <a:spcPts val="0"/>
                        </a:spcAft>
                      </a:pPr>
                      <a:r>
                        <a:rPr lang="es-ES" sz="1200" dirty="0">
                          <a:effectLst/>
                        </a:rPr>
                        <a:t>PRESUPUESTO</a:t>
                      </a:r>
                      <a:endParaRPr lang="es-EC" sz="1200" dirty="0">
                        <a:effectLst/>
                      </a:endParaRPr>
                    </a:p>
                    <a:p>
                      <a:pPr marL="279400">
                        <a:spcBef>
                          <a:spcPts val="235"/>
                        </a:spcBef>
                        <a:spcAft>
                          <a:spcPts val="0"/>
                        </a:spcAft>
                      </a:pPr>
                      <a:r>
                        <a:rPr lang="es-ES" sz="1200" dirty="0">
                          <a:effectLst/>
                        </a:rPr>
                        <a:t>CODIFICADO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5900" marR="203200" algn="ctr">
                        <a:spcAft>
                          <a:spcPts val="0"/>
                        </a:spcAft>
                      </a:pPr>
                      <a:r>
                        <a:rPr lang="es-ES" sz="1200">
                          <a:effectLst/>
                        </a:rPr>
                        <a:t>PRESUPUESTO</a:t>
                      </a:r>
                      <a:endParaRPr lang="es-EC" sz="1200">
                        <a:effectLst/>
                      </a:endParaRPr>
                    </a:p>
                    <a:p>
                      <a:pPr marL="215900" marR="202565" algn="ctr">
                        <a:spcBef>
                          <a:spcPts val="235"/>
                        </a:spcBef>
                        <a:spcAft>
                          <a:spcPts val="0"/>
                        </a:spcAft>
                      </a:pPr>
                      <a:r>
                        <a:rPr lang="es-ES" sz="1200">
                          <a:effectLst/>
                        </a:rPr>
                        <a:t>EJECUTADO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66065">
                        <a:spcBef>
                          <a:spcPts val="775"/>
                        </a:spcBef>
                        <a:spcAft>
                          <a:spcPts val="0"/>
                        </a:spcAft>
                      </a:pPr>
                      <a:r>
                        <a:rPr lang="es-ES" sz="1200">
                          <a:effectLst/>
                        </a:rPr>
                        <a:t>%</a:t>
                      </a:r>
                      <a:r>
                        <a:rPr lang="es-ES" sz="1200" spc="-35">
                          <a:effectLst/>
                        </a:rPr>
                        <a:t> </a:t>
                      </a:r>
                      <a:r>
                        <a:rPr lang="es-ES" sz="1200">
                          <a:effectLst/>
                        </a:rPr>
                        <a:t>EJECUCIÓN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58424">
                <a:tc>
                  <a:txBody>
                    <a:bodyPr/>
                    <a:lstStyle/>
                    <a:p>
                      <a:pPr marL="69850">
                        <a:spcAft>
                          <a:spcPts val="0"/>
                        </a:spcAft>
                      </a:pPr>
                      <a:r>
                        <a:rPr lang="es-ES" sz="1400" b="0" dirty="0">
                          <a:effectLst/>
                          <a:latin typeface="Calibri" panose="020F0502020204030204" pitchFamily="34" charset="0"/>
                          <a:cs typeface="Calibri" panose="020F0502020204030204" pitchFamily="34" charset="0"/>
                        </a:rPr>
                        <a:t>Gasto</a:t>
                      </a:r>
                      <a:r>
                        <a:rPr lang="es-ES" sz="1400" b="0" spc="-4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Corriente</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228600">
                        <a:spcAft>
                          <a:spcPts val="0"/>
                        </a:spcAft>
                        <a:tabLst>
                          <a:tab pos="580390" algn="l"/>
                        </a:tabLst>
                      </a:pPr>
                      <a:r>
                        <a:rPr lang="es-ES" sz="1400" b="0" dirty="0">
                          <a:effectLst/>
                          <a:latin typeface="Calibri" panose="020F0502020204030204" pitchFamily="34" charset="0"/>
                          <a:cs typeface="Calibri" panose="020F0502020204030204" pitchFamily="34" charset="0"/>
                        </a:rPr>
                        <a:t>$	617.611,30</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104140">
                        <a:spcAft>
                          <a:spcPts val="0"/>
                        </a:spcAft>
                        <a:tabLst>
                          <a:tab pos="456565" algn="l"/>
                        </a:tabLst>
                      </a:pPr>
                      <a:r>
                        <a:rPr lang="es-ES" sz="1400" b="0" dirty="0">
                          <a:effectLst/>
                          <a:latin typeface="Calibri" panose="020F0502020204030204" pitchFamily="34" charset="0"/>
                          <a:cs typeface="Calibri" panose="020F0502020204030204" pitchFamily="34" charset="0"/>
                        </a:rPr>
                        <a:t>$	607.504.8</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847725">
                        <a:spcAft>
                          <a:spcPts val="0"/>
                        </a:spcAft>
                      </a:pPr>
                      <a:r>
                        <a:rPr lang="es-ES" sz="1400" b="0" dirty="0">
                          <a:effectLst/>
                          <a:latin typeface="Calibri" panose="020F0502020204030204" pitchFamily="34" charset="0"/>
                          <a:cs typeface="Calibri" panose="020F0502020204030204" pitchFamily="34" charset="0"/>
                        </a:rPr>
                        <a:t>98.36</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bl>
          </a:graphicData>
        </a:graphic>
      </p:graphicFrame>
      <p:sp>
        <p:nvSpPr>
          <p:cNvPr id="5" name="Rectángulo 4"/>
          <p:cNvSpPr/>
          <p:nvPr/>
        </p:nvSpPr>
        <p:spPr>
          <a:xfrm>
            <a:off x="768824" y="2561451"/>
            <a:ext cx="9412406" cy="923330"/>
          </a:xfrm>
          <a:prstGeom prst="rect">
            <a:avLst/>
          </a:prstGeom>
        </p:spPr>
        <p:txBody>
          <a:bodyPr wrap="square">
            <a:spAutoFit/>
          </a:bodyPr>
          <a:lstStyle/>
          <a:p>
            <a:pPr marR="109220" algn="just">
              <a:spcBef>
                <a:spcPts val="850"/>
              </a:spcBef>
              <a:tabLst>
                <a:tab pos="256540" algn="l"/>
              </a:tabLst>
            </a:pPr>
            <a:r>
              <a:rPr lang="es-ES" sz="1800" dirty="0">
                <a:latin typeface="Calibri" panose="020F0502020204030204" pitchFamily="34" charset="0"/>
                <a:ea typeface="Calibri" panose="020F0502020204030204" pitchFamily="34" charset="0"/>
              </a:rPr>
              <a:t>Al</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analizar la</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ejecución</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presupuestaria</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por</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grupo</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de</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gasto,</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se</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identifica</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que</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el</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grupo</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de</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“TRANSFERENCIAS O DONACIONES PARA CORRIENTES” a la Zona 7 contempla el mayor monto</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ejecutado, con</a:t>
            </a:r>
            <a:r>
              <a:rPr lang="es-ES" sz="1800" spc="-25" dirty="0">
                <a:latin typeface="Calibri" panose="020F0502020204030204" pitchFamily="34" charset="0"/>
                <a:ea typeface="Calibri" panose="020F0502020204030204" pitchFamily="34" charset="0"/>
              </a:rPr>
              <a:t> </a:t>
            </a:r>
            <a:r>
              <a:rPr lang="es-ES" sz="1800" dirty="0">
                <a:latin typeface="Calibri" panose="020F0502020204030204" pitchFamily="34" charset="0"/>
                <a:cs typeface="Calibri" panose="020F0502020204030204" pitchFamily="34" charset="0"/>
              </a:rPr>
              <a:t>$	</a:t>
            </a:r>
            <a:r>
              <a:rPr lang="es-ES" sz="1800" b="1" dirty="0" smtClean="0">
                <a:latin typeface="Calibri" panose="020F0502020204030204" pitchFamily="34" charset="0"/>
                <a:cs typeface="Calibri" panose="020F0502020204030204" pitchFamily="34" charset="0"/>
              </a:rPr>
              <a:t>459.833,41</a:t>
            </a:r>
            <a:endParaRPr lang="es-EC" sz="18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922502984"/>
              </p:ext>
            </p:extLst>
          </p:nvPr>
        </p:nvGraphicFramePr>
        <p:xfrm>
          <a:off x="1733265" y="3604940"/>
          <a:ext cx="7888406" cy="2013826"/>
        </p:xfrm>
        <a:graphic>
          <a:graphicData uri="http://schemas.openxmlformats.org/drawingml/2006/table">
            <a:tbl>
              <a:tblPr firstRow="1" firstCol="1" lastRow="1" lastCol="1" bandRow="1" bandCol="1">
                <a:tableStyleId>{69012ECD-51FC-41F1-AA8D-1B2483CD663E}</a:tableStyleId>
              </a:tblPr>
              <a:tblGrid>
                <a:gridCol w="3330054"/>
                <a:gridCol w="1473958"/>
                <a:gridCol w="1910687"/>
                <a:gridCol w="1173707"/>
              </a:tblGrid>
              <a:tr h="455801">
                <a:tc>
                  <a:txBody>
                    <a:bodyPr/>
                    <a:lstStyle/>
                    <a:p>
                      <a:pPr marL="431800">
                        <a:spcBef>
                          <a:spcPts val="775"/>
                        </a:spcBef>
                        <a:spcAft>
                          <a:spcPts val="0"/>
                        </a:spcAft>
                      </a:pPr>
                      <a:r>
                        <a:rPr lang="es-ES" sz="1100" dirty="0">
                          <a:effectLst/>
                        </a:rPr>
                        <a:t>GRUPO</a:t>
                      </a:r>
                      <a:r>
                        <a:rPr lang="es-ES" sz="1100" spc="-5" dirty="0">
                          <a:effectLst/>
                        </a:rPr>
                        <a:t> </a:t>
                      </a:r>
                      <a:r>
                        <a:rPr lang="es-ES" sz="1100" dirty="0">
                          <a:effectLst/>
                        </a:rPr>
                        <a:t>DE</a:t>
                      </a:r>
                      <a:r>
                        <a:rPr lang="es-ES" sz="1100" spc="-25" dirty="0">
                          <a:effectLst/>
                        </a:rPr>
                        <a:t> </a:t>
                      </a:r>
                      <a:r>
                        <a:rPr lang="es-ES" sz="1100" dirty="0">
                          <a:effectLst/>
                        </a:rPr>
                        <a:t>GASTO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20650">
                        <a:spcAft>
                          <a:spcPts val="0"/>
                        </a:spcAft>
                      </a:pPr>
                      <a:r>
                        <a:rPr lang="es-ES" sz="1100" dirty="0">
                          <a:effectLst/>
                        </a:rPr>
                        <a:t>PRESUPUESTO</a:t>
                      </a:r>
                      <a:endParaRPr lang="es-EC" sz="1100" dirty="0">
                        <a:effectLst/>
                      </a:endParaRPr>
                    </a:p>
                    <a:p>
                      <a:pPr marL="174625">
                        <a:spcBef>
                          <a:spcPts val="235"/>
                        </a:spcBef>
                        <a:spcAft>
                          <a:spcPts val="0"/>
                        </a:spcAft>
                      </a:pPr>
                      <a:r>
                        <a:rPr lang="es-ES" sz="1100" dirty="0">
                          <a:effectLst/>
                        </a:rPr>
                        <a:t>CODIFICADO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7950" marR="97790" algn="ctr">
                        <a:spcAft>
                          <a:spcPts val="0"/>
                        </a:spcAft>
                      </a:pPr>
                      <a:r>
                        <a:rPr lang="es-ES" sz="1100">
                          <a:effectLst/>
                        </a:rPr>
                        <a:t>PRESUPUESTO</a:t>
                      </a:r>
                      <a:endParaRPr lang="es-EC" sz="1100">
                        <a:effectLst/>
                      </a:endParaRPr>
                    </a:p>
                    <a:p>
                      <a:pPr marL="107950" marR="97790" algn="ctr">
                        <a:spcBef>
                          <a:spcPts val="235"/>
                        </a:spcBef>
                        <a:spcAft>
                          <a:spcPts val="0"/>
                        </a:spcAft>
                      </a:pPr>
                      <a:r>
                        <a:rPr lang="es-ES" sz="1100">
                          <a:effectLst/>
                        </a:rPr>
                        <a:t>EJECUTADO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23190">
                        <a:spcBef>
                          <a:spcPts val="775"/>
                        </a:spcBef>
                        <a:spcAft>
                          <a:spcPts val="0"/>
                        </a:spcAft>
                      </a:pPr>
                      <a:r>
                        <a:rPr lang="es-ES" sz="1100">
                          <a:effectLst/>
                        </a:rPr>
                        <a:t>%</a:t>
                      </a:r>
                      <a:r>
                        <a:rPr lang="es-ES" sz="1100" spc="-35">
                          <a:effectLst/>
                        </a:rPr>
                        <a:t> </a:t>
                      </a:r>
                      <a:r>
                        <a:rPr lang="es-ES" sz="1100">
                          <a:effectLst/>
                        </a:rPr>
                        <a:t>EJECUCIÓN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26249">
                <a:tc>
                  <a:txBody>
                    <a:bodyPr/>
                    <a:lstStyle/>
                    <a:p>
                      <a:pPr marL="73025">
                        <a:spcBef>
                          <a:spcPts val="5"/>
                        </a:spcBef>
                        <a:spcAft>
                          <a:spcPts val="0"/>
                        </a:spcAft>
                      </a:pPr>
                      <a:r>
                        <a:rPr lang="es-ES" sz="1400" b="0" dirty="0">
                          <a:effectLst/>
                          <a:latin typeface="Calibri" panose="020F0502020204030204" pitchFamily="34" charset="0"/>
                          <a:cs typeface="Calibri" panose="020F0502020204030204" pitchFamily="34" charset="0"/>
                        </a:rPr>
                        <a:t>51</a:t>
                      </a:r>
                      <a:r>
                        <a:rPr lang="es-ES" sz="1400" b="0" spc="-4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Egresos</a:t>
                      </a:r>
                      <a:r>
                        <a:rPr lang="es-ES" sz="1400" b="0" spc="-1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en</a:t>
                      </a:r>
                      <a:r>
                        <a:rPr lang="es-ES" sz="1400" b="0" spc="-4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Personal</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2540" algn="ctr">
                        <a:spcBef>
                          <a:spcPts val="5"/>
                        </a:spcBef>
                        <a:spcAft>
                          <a:spcPts val="0"/>
                        </a:spcAft>
                        <a:tabLst>
                          <a:tab pos="262890" algn="l"/>
                        </a:tabLst>
                      </a:pPr>
                      <a:r>
                        <a:rPr lang="es-ES" sz="1400" b="0">
                          <a:effectLst/>
                          <a:latin typeface="Calibri" panose="020F0502020204030204" pitchFamily="34" charset="0"/>
                          <a:cs typeface="Calibri" panose="020F0502020204030204" pitchFamily="34" charset="0"/>
                        </a:rPr>
                        <a:t>$	128.582,40</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2540" algn="ctr">
                        <a:spcBef>
                          <a:spcPts val="5"/>
                        </a:spcBef>
                        <a:spcAft>
                          <a:spcPts val="0"/>
                        </a:spcAft>
                        <a:tabLst>
                          <a:tab pos="262890" algn="l"/>
                        </a:tabLst>
                      </a:pPr>
                      <a:r>
                        <a:rPr lang="es-ES" sz="1400" b="0" dirty="0">
                          <a:effectLst/>
                          <a:latin typeface="Calibri" panose="020F0502020204030204" pitchFamily="34" charset="0"/>
                          <a:cs typeface="Calibri" panose="020F0502020204030204" pitchFamily="34" charset="0"/>
                        </a:rPr>
                        <a:t>$	128.582,40</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2540" algn="ctr">
                        <a:spcBef>
                          <a:spcPts val="5"/>
                        </a:spcBef>
                        <a:spcAft>
                          <a:spcPts val="0"/>
                        </a:spcAft>
                      </a:pPr>
                      <a:r>
                        <a:rPr lang="es-ES" sz="1400" b="0">
                          <a:effectLst/>
                          <a:latin typeface="Calibri" panose="020F0502020204030204" pitchFamily="34" charset="0"/>
                          <a:cs typeface="Calibri" panose="020F0502020204030204" pitchFamily="34" charset="0"/>
                        </a:rPr>
                        <a:t>100%</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306574">
                <a:tc>
                  <a:txBody>
                    <a:bodyPr/>
                    <a:lstStyle/>
                    <a:p>
                      <a:pPr marL="73025">
                        <a:spcBef>
                          <a:spcPts val="25"/>
                        </a:spcBef>
                        <a:spcAft>
                          <a:spcPts val="0"/>
                        </a:spcAft>
                      </a:pPr>
                      <a:r>
                        <a:rPr lang="es-ES" sz="1400" b="0" dirty="0">
                          <a:effectLst/>
                          <a:latin typeface="Calibri" panose="020F0502020204030204" pitchFamily="34" charset="0"/>
                          <a:cs typeface="Calibri" panose="020F0502020204030204" pitchFamily="34" charset="0"/>
                        </a:rPr>
                        <a:t>53</a:t>
                      </a:r>
                      <a:r>
                        <a:rPr lang="es-ES" sz="1400" b="0" spc="-4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Bienes</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y</a:t>
                      </a:r>
                      <a:r>
                        <a:rPr lang="es-ES" sz="1400" b="0" spc="-1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Servicios</a:t>
                      </a:r>
                      <a:r>
                        <a:rPr lang="es-ES" sz="1400" b="0" spc="-10" dirty="0">
                          <a:effectLst/>
                          <a:latin typeface="Calibri" panose="020F0502020204030204" pitchFamily="34" charset="0"/>
                          <a:cs typeface="Calibri" panose="020F0502020204030204" pitchFamily="34" charset="0"/>
                        </a:rPr>
                        <a:t> </a:t>
                      </a:r>
                      <a:r>
                        <a:rPr lang="es-ES" sz="1400" b="0" dirty="0" smtClean="0">
                          <a:effectLst/>
                          <a:latin typeface="Calibri" panose="020F0502020204030204" pitchFamily="34" charset="0"/>
                          <a:cs typeface="Calibri" panose="020F0502020204030204" pitchFamily="34" charset="0"/>
                        </a:rPr>
                        <a:t>de</a:t>
                      </a:r>
                      <a:r>
                        <a:rPr lang="es-EC" sz="1400" b="0" baseline="0" dirty="0" smtClean="0">
                          <a:effectLst/>
                          <a:latin typeface="Calibri" panose="020F0502020204030204" pitchFamily="34" charset="0"/>
                          <a:cs typeface="Calibri" panose="020F0502020204030204" pitchFamily="34" charset="0"/>
                        </a:rPr>
                        <a:t> </a:t>
                      </a:r>
                      <a:r>
                        <a:rPr lang="es-ES" sz="1400" b="0" dirty="0" smtClean="0">
                          <a:effectLst/>
                          <a:latin typeface="Calibri" panose="020F0502020204030204" pitchFamily="34" charset="0"/>
                          <a:cs typeface="Calibri" panose="020F0502020204030204" pitchFamily="34" charset="0"/>
                        </a:rPr>
                        <a:t>consumo</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18745" algn="ctr">
                        <a:spcBef>
                          <a:spcPts val="125"/>
                        </a:spcBef>
                        <a:spcAft>
                          <a:spcPts val="0"/>
                        </a:spcAft>
                        <a:tabLst>
                          <a:tab pos="320675" algn="l"/>
                        </a:tabLst>
                      </a:pPr>
                      <a:r>
                        <a:rPr lang="es-ES" sz="1400" b="0">
                          <a:effectLst/>
                          <a:latin typeface="Calibri" panose="020F0502020204030204" pitchFamily="34" charset="0"/>
                          <a:cs typeface="Calibri" panose="020F0502020204030204" pitchFamily="34" charset="0"/>
                        </a:rPr>
                        <a:t>$	16.550,55</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15570" algn="ctr">
                        <a:spcBef>
                          <a:spcPts val="125"/>
                        </a:spcBef>
                        <a:spcAft>
                          <a:spcPts val="0"/>
                        </a:spcAft>
                        <a:tabLst>
                          <a:tab pos="320040" algn="l"/>
                        </a:tabLst>
                      </a:pPr>
                      <a:r>
                        <a:rPr lang="es-ES" sz="1400" b="0" dirty="0">
                          <a:effectLst/>
                          <a:latin typeface="Calibri" panose="020F0502020204030204" pitchFamily="34" charset="0"/>
                          <a:cs typeface="Calibri" panose="020F0502020204030204" pitchFamily="34" charset="0"/>
                        </a:rPr>
                        <a:t>$	16.273,70</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72390" algn="ctr">
                        <a:spcBef>
                          <a:spcPts val="125"/>
                        </a:spcBef>
                        <a:spcAft>
                          <a:spcPts val="0"/>
                        </a:spcAft>
                      </a:pPr>
                      <a:r>
                        <a:rPr lang="es-ES" sz="1400" b="0">
                          <a:effectLst/>
                          <a:latin typeface="Calibri" panose="020F0502020204030204" pitchFamily="34" charset="0"/>
                          <a:cs typeface="Calibri" panose="020F0502020204030204" pitchFamily="34" charset="0"/>
                        </a:rPr>
                        <a:t>98%</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227900">
                <a:tc>
                  <a:txBody>
                    <a:bodyPr/>
                    <a:lstStyle/>
                    <a:p>
                      <a:pPr marL="73025">
                        <a:spcAft>
                          <a:spcPts val="0"/>
                        </a:spcAft>
                      </a:pPr>
                      <a:r>
                        <a:rPr lang="es-ES" sz="1400" b="0" dirty="0">
                          <a:effectLst/>
                          <a:latin typeface="Calibri" panose="020F0502020204030204" pitchFamily="34" charset="0"/>
                          <a:cs typeface="Calibri" panose="020F0502020204030204" pitchFamily="34" charset="0"/>
                        </a:rPr>
                        <a:t>57</a:t>
                      </a:r>
                      <a:r>
                        <a:rPr lang="es-ES" sz="1400" b="0" spc="-4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Otros</a:t>
                      </a:r>
                      <a:r>
                        <a:rPr lang="es-ES" sz="1400" b="0" spc="-2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Egresos</a:t>
                      </a:r>
                      <a:r>
                        <a:rPr lang="es-ES" sz="1400" b="0" spc="-1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Corrientes</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25095" algn="ctr">
                        <a:spcBef>
                          <a:spcPts val="75"/>
                        </a:spcBef>
                        <a:spcAft>
                          <a:spcPts val="0"/>
                        </a:spcAft>
                        <a:tabLst>
                          <a:tab pos="384175" algn="l"/>
                        </a:tabLst>
                      </a:pPr>
                      <a:r>
                        <a:rPr lang="es-ES" sz="1400" b="0">
                          <a:effectLst/>
                          <a:latin typeface="Calibri" panose="020F0502020204030204" pitchFamily="34" charset="0"/>
                          <a:cs typeface="Calibri" panose="020F0502020204030204" pitchFamily="34" charset="0"/>
                        </a:rPr>
                        <a:t>$	2.815,46</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21920" algn="ctr">
                        <a:spcBef>
                          <a:spcPts val="75"/>
                        </a:spcBef>
                        <a:spcAft>
                          <a:spcPts val="0"/>
                        </a:spcAft>
                        <a:tabLst>
                          <a:tab pos="383540" algn="l"/>
                        </a:tabLst>
                      </a:pPr>
                      <a:r>
                        <a:rPr lang="es-ES" sz="1400" b="0" dirty="0">
                          <a:effectLst/>
                          <a:latin typeface="Calibri" panose="020F0502020204030204" pitchFamily="34" charset="0"/>
                          <a:cs typeface="Calibri" panose="020F0502020204030204" pitchFamily="34" charset="0"/>
                        </a:rPr>
                        <a:t>$	2.815,46</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72390" algn="ctr">
                        <a:spcBef>
                          <a:spcPts val="75"/>
                        </a:spcBef>
                        <a:spcAft>
                          <a:spcPts val="0"/>
                        </a:spcAft>
                      </a:pPr>
                      <a:r>
                        <a:rPr lang="es-ES" sz="1400" b="0">
                          <a:effectLst/>
                          <a:latin typeface="Calibri" panose="020F0502020204030204" pitchFamily="34" charset="0"/>
                          <a:cs typeface="Calibri" panose="020F0502020204030204" pitchFamily="34" charset="0"/>
                        </a:rPr>
                        <a:t>100%</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569402">
                <a:tc>
                  <a:txBody>
                    <a:bodyPr/>
                    <a:lstStyle/>
                    <a:p>
                      <a:pPr marL="73025">
                        <a:spcAft>
                          <a:spcPts val="0"/>
                        </a:spcAft>
                      </a:pPr>
                      <a:r>
                        <a:rPr lang="es-ES" sz="1400" b="0" dirty="0">
                          <a:effectLst/>
                          <a:latin typeface="Calibri" panose="020F0502020204030204" pitchFamily="34" charset="0"/>
                          <a:cs typeface="Calibri" panose="020F0502020204030204" pitchFamily="34" charset="0"/>
                        </a:rPr>
                        <a:t>58</a:t>
                      </a:r>
                      <a:r>
                        <a:rPr lang="es-ES" sz="1400" b="0" spc="-5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Transferencias</a:t>
                      </a:r>
                      <a:r>
                        <a:rPr lang="es-ES" sz="1400" b="0" spc="-4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o</a:t>
                      </a:r>
                      <a:endParaRPr lang="es-EC" sz="1400" b="0" dirty="0">
                        <a:effectLst/>
                        <a:latin typeface="Calibri" panose="020F0502020204030204" pitchFamily="34" charset="0"/>
                        <a:cs typeface="Calibri" panose="020F0502020204030204" pitchFamily="34" charset="0"/>
                      </a:endParaRPr>
                    </a:p>
                    <a:p>
                      <a:pPr marL="73025">
                        <a:spcBef>
                          <a:spcPts val="185"/>
                        </a:spcBef>
                        <a:spcAft>
                          <a:spcPts val="0"/>
                        </a:spcAft>
                      </a:pPr>
                      <a:r>
                        <a:rPr lang="es-ES" sz="1400" b="0" dirty="0">
                          <a:effectLst/>
                          <a:latin typeface="Calibri" panose="020F0502020204030204" pitchFamily="34" charset="0"/>
                          <a:cs typeface="Calibri" panose="020F0502020204030204" pitchFamily="34" charset="0"/>
                        </a:rPr>
                        <a:t>Donaciones</a:t>
                      </a:r>
                      <a:r>
                        <a:rPr lang="es-ES" sz="1400" b="0" spc="-4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para</a:t>
                      </a:r>
                      <a:r>
                        <a:rPr lang="es-ES" sz="1400" b="0" spc="-4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Corrientes</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12395" algn="ctr">
                        <a:spcBef>
                          <a:spcPts val="850"/>
                        </a:spcBef>
                        <a:spcAft>
                          <a:spcPts val="0"/>
                        </a:spcAft>
                        <a:tabLst>
                          <a:tab pos="257175" algn="l"/>
                        </a:tabLst>
                      </a:pPr>
                      <a:r>
                        <a:rPr lang="es-ES" sz="1400" b="0" dirty="0" smtClean="0">
                          <a:effectLst/>
                          <a:latin typeface="Calibri" panose="020F0502020204030204" pitchFamily="34" charset="0"/>
                          <a:cs typeface="Calibri" panose="020F0502020204030204" pitchFamily="34" charset="0"/>
                        </a:rPr>
                        <a:t>$	469.662,89</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9220" algn="ctr">
                        <a:spcBef>
                          <a:spcPts val="850"/>
                        </a:spcBef>
                        <a:spcAft>
                          <a:spcPts val="0"/>
                        </a:spcAft>
                        <a:tabLst>
                          <a:tab pos="256540" algn="l"/>
                        </a:tabLst>
                      </a:pPr>
                      <a:r>
                        <a:rPr lang="es-ES" sz="1400" b="0" dirty="0">
                          <a:effectLst/>
                          <a:latin typeface="Calibri" panose="020F0502020204030204" pitchFamily="34" charset="0"/>
                          <a:cs typeface="Calibri" panose="020F0502020204030204" pitchFamily="34" charset="0"/>
                        </a:rPr>
                        <a:t>$	</a:t>
                      </a:r>
                      <a:r>
                        <a:rPr lang="es-ES" sz="1400" b="0" dirty="0" smtClean="0">
                          <a:effectLst/>
                          <a:latin typeface="Calibri" panose="020F0502020204030204" pitchFamily="34" charset="0"/>
                          <a:cs typeface="Calibri" panose="020F0502020204030204" pitchFamily="34" charset="0"/>
                        </a:rPr>
                        <a:t>459.833,41</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72390" algn="ctr">
                        <a:spcBef>
                          <a:spcPts val="850"/>
                        </a:spcBef>
                        <a:spcAft>
                          <a:spcPts val="0"/>
                        </a:spcAft>
                      </a:pPr>
                      <a:r>
                        <a:rPr lang="es-ES" sz="1400" b="0">
                          <a:effectLst/>
                          <a:latin typeface="Calibri" panose="020F0502020204030204" pitchFamily="34" charset="0"/>
                          <a:cs typeface="Calibri" panose="020F0502020204030204" pitchFamily="34" charset="0"/>
                        </a:rPr>
                        <a:t>97.90</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227900">
                <a:tc>
                  <a:txBody>
                    <a:bodyPr/>
                    <a:lstStyle/>
                    <a:p>
                      <a:pPr marL="800735" marR="782955" algn="ctr">
                        <a:lnSpc>
                          <a:spcPts val="1320"/>
                        </a:lnSpc>
                        <a:spcAft>
                          <a:spcPts val="0"/>
                        </a:spcAft>
                      </a:pPr>
                      <a:r>
                        <a:rPr lang="es-ES" sz="1800" b="1" dirty="0">
                          <a:effectLst/>
                          <a:latin typeface="Calibri" panose="020F0502020204030204" pitchFamily="34" charset="0"/>
                          <a:cs typeface="Calibri" panose="020F0502020204030204" pitchFamily="34" charset="0"/>
                        </a:rPr>
                        <a:t>Total</a:t>
                      </a:r>
                      <a:endParaRPr lang="es-EC" sz="18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95250" algn="ctr">
                        <a:lnSpc>
                          <a:spcPts val="1320"/>
                        </a:lnSpc>
                        <a:spcBef>
                          <a:spcPts val="125"/>
                        </a:spcBef>
                        <a:spcAft>
                          <a:spcPts val="0"/>
                        </a:spcAft>
                      </a:pPr>
                      <a:r>
                        <a:rPr lang="es-ES" sz="1800" b="1" dirty="0">
                          <a:effectLst/>
                          <a:latin typeface="Calibri" panose="020F0502020204030204" pitchFamily="34" charset="0"/>
                          <a:cs typeface="Calibri" panose="020F0502020204030204" pitchFamily="34" charset="0"/>
                        </a:rPr>
                        <a:t>$</a:t>
                      </a:r>
                      <a:r>
                        <a:rPr lang="es-ES" sz="1800" b="1" spc="-20" dirty="0">
                          <a:effectLst/>
                          <a:latin typeface="Calibri" panose="020F0502020204030204" pitchFamily="34" charset="0"/>
                          <a:cs typeface="Calibri" panose="020F0502020204030204" pitchFamily="34" charset="0"/>
                        </a:rPr>
                        <a:t> </a:t>
                      </a:r>
                      <a:r>
                        <a:rPr lang="es-ES" sz="1800" b="1" dirty="0">
                          <a:effectLst/>
                          <a:latin typeface="Calibri" panose="020F0502020204030204" pitchFamily="34" charset="0"/>
                          <a:cs typeface="Calibri" panose="020F0502020204030204" pitchFamily="34" charset="0"/>
                        </a:rPr>
                        <a:t>617.611,30</a:t>
                      </a:r>
                      <a:endParaRPr lang="es-EC" sz="18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6045" algn="ctr">
                        <a:lnSpc>
                          <a:spcPts val="1320"/>
                        </a:lnSpc>
                        <a:spcBef>
                          <a:spcPts val="125"/>
                        </a:spcBef>
                        <a:spcAft>
                          <a:spcPts val="0"/>
                        </a:spcAft>
                        <a:tabLst>
                          <a:tab pos="288290" algn="l"/>
                        </a:tabLst>
                      </a:pPr>
                      <a:r>
                        <a:rPr lang="es-ES" sz="1800" b="1" dirty="0">
                          <a:effectLst/>
                          <a:latin typeface="Calibri" panose="020F0502020204030204" pitchFamily="34" charset="0"/>
                          <a:cs typeface="Calibri" panose="020F0502020204030204" pitchFamily="34" charset="0"/>
                        </a:rPr>
                        <a:t>$	607.504,8</a:t>
                      </a:r>
                      <a:endParaRPr lang="es-EC" sz="18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304165" algn="ctr">
                        <a:lnSpc>
                          <a:spcPts val="1320"/>
                        </a:lnSpc>
                        <a:spcBef>
                          <a:spcPts val="125"/>
                        </a:spcBef>
                        <a:spcAft>
                          <a:spcPts val="0"/>
                        </a:spcAft>
                      </a:pPr>
                      <a:r>
                        <a:rPr lang="es-ES" sz="1800" b="1" dirty="0">
                          <a:effectLst/>
                          <a:latin typeface="Calibri" panose="020F0502020204030204" pitchFamily="34" charset="0"/>
                          <a:cs typeface="Calibri" panose="020F0502020204030204" pitchFamily="34" charset="0"/>
                        </a:rPr>
                        <a:t>98,36%</a:t>
                      </a:r>
                      <a:endParaRPr lang="es-EC" sz="18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bl>
          </a:graphicData>
        </a:graphic>
      </p:graphicFrame>
      <p:sp>
        <p:nvSpPr>
          <p:cNvPr id="9" name="Google Shape;93;p1"/>
          <p:cNvSpPr txBox="1"/>
          <p:nvPr/>
        </p:nvSpPr>
        <p:spPr>
          <a:xfrm>
            <a:off x="468573" y="6179902"/>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rgbClr val="212D5A"/>
                </a:solidFill>
                <a:latin typeface="Arial"/>
                <a:ea typeface="Arial"/>
                <a:cs typeface="Arial"/>
                <a:sym typeface="Arial"/>
              </a:rPr>
              <a:t>Coordinación Zonal 7 - Deporte</a:t>
            </a:r>
            <a:endParaRPr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19360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0" y="0"/>
            <a:ext cx="12193084" cy="6856897"/>
          </a:xfrm>
          <a:prstGeom prst="rect">
            <a:avLst/>
          </a:prstGeom>
          <a:noFill/>
          <a:ln>
            <a:noFill/>
          </a:ln>
        </p:spPr>
      </p:pic>
      <p:sp>
        <p:nvSpPr>
          <p:cNvPr id="3" name="Rectángulo 2"/>
          <p:cNvSpPr/>
          <p:nvPr/>
        </p:nvSpPr>
        <p:spPr>
          <a:xfrm>
            <a:off x="632346" y="352574"/>
            <a:ext cx="9303224" cy="646331"/>
          </a:xfrm>
          <a:prstGeom prst="rect">
            <a:avLst/>
          </a:prstGeom>
        </p:spPr>
        <p:txBody>
          <a:bodyPr wrap="square">
            <a:spAutoFit/>
          </a:bodyPr>
          <a:lstStyle/>
          <a:p>
            <a:pPr lvl="0"/>
            <a:r>
              <a:rPr lang="es-ES" sz="1800" b="1" dirty="0">
                <a:latin typeface="Calibri" panose="020F0502020204030204" pitchFamily="34" charset="0"/>
                <a:cs typeface="Calibri" panose="020F0502020204030204" pitchFamily="34" charset="0"/>
              </a:rPr>
              <a:t>ASIGNACIÓN DE RECURSOS ECONÓMICOS A ORGANIZACIONES DEPORTIVAS</a:t>
            </a:r>
            <a:endParaRPr lang="es-EC" sz="1800" b="1" dirty="0">
              <a:latin typeface="Calibri" panose="020F0502020204030204" pitchFamily="34" charset="0"/>
              <a:cs typeface="Calibri" panose="020F0502020204030204" pitchFamily="34" charset="0"/>
            </a:endParaRPr>
          </a:p>
          <a:p>
            <a:r>
              <a:rPr lang="es-ES" sz="1800" b="1" dirty="0">
                <a:latin typeface="Calibri" panose="020F0502020204030204" pitchFamily="34" charset="0"/>
                <a:cs typeface="Calibri" panose="020F0502020204030204" pitchFamily="34" charset="0"/>
              </a:rPr>
              <a:t> </a:t>
            </a:r>
            <a:endParaRPr lang="es-EC" sz="1800" dirty="0">
              <a:latin typeface="Calibri" panose="020F0502020204030204" pitchFamily="34" charset="0"/>
              <a:cs typeface="Calibri" panose="020F0502020204030204" pitchFamily="34" charset="0"/>
            </a:endParaRPr>
          </a:p>
        </p:txBody>
      </p:sp>
      <p:sp>
        <p:nvSpPr>
          <p:cNvPr id="2" name="Rectángulo 1"/>
          <p:cNvSpPr/>
          <p:nvPr/>
        </p:nvSpPr>
        <p:spPr>
          <a:xfrm>
            <a:off x="632346" y="710376"/>
            <a:ext cx="8484358" cy="923330"/>
          </a:xfrm>
          <a:prstGeom prst="rect">
            <a:avLst/>
          </a:prstGeom>
        </p:spPr>
        <p:txBody>
          <a:bodyPr wrap="square">
            <a:spAutoFit/>
          </a:bodyPr>
          <a:lstStyle/>
          <a:p>
            <a:pPr algn="just"/>
            <a:r>
              <a:rPr lang="es-ES" sz="1800" dirty="0" smtClean="0">
                <a:latin typeface="Calibri" panose="020F0502020204030204" pitchFamily="34" charset="0"/>
                <a:ea typeface="Calibri" panose="020F0502020204030204" pitchFamily="34" charset="0"/>
                <a:cs typeface="Calibri" panose="020F0502020204030204" pitchFamily="34" charset="0"/>
              </a:rPr>
              <a:t>En</a:t>
            </a:r>
            <a:r>
              <a:rPr lang="es-ES" sz="1800" spc="-50" dirty="0" smtClean="0">
                <a:latin typeface="Calibri" panose="020F0502020204030204" pitchFamily="34" charset="0"/>
                <a:ea typeface="Calibri" panose="020F0502020204030204" pitchFamily="34" charset="0"/>
                <a:cs typeface="Calibri" panose="020F0502020204030204" pitchFamily="34" charset="0"/>
              </a:rPr>
              <a:t> </a:t>
            </a:r>
            <a:r>
              <a:rPr lang="es-ES" sz="1800" dirty="0">
                <a:latin typeface="Calibri" panose="020F0502020204030204" pitchFamily="34" charset="0"/>
                <a:ea typeface="Calibri" panose="020F0502020204030204" pitchFamily="34" charset="0"/>
                <a:cs typeface="Calibri" panose="020F0502020204030204" pitchFamily="34" charset="0"/>
              </a:rPr>
              <a:t>el</a:t>
            </a:r>
            <a:r>
              <a:rPr lang="es-ES" sz="1800" spc="-55" dirty="0">
                <a:latin typeface="Calibri" panose="020F0502020204030204" pitchFamily="34" charset="0"/>
                <a:ea typeface="Calibri" panose="020F0502020204030204" pitchFamily="34" charset="0"/>
                <a:cs typeface="Calibri" panose="020F0502020204030204" pitchFamily="34" charset="0"/>
              </a:rPr>
              <a:t> </a:t>
            </a:r>
            <a:r>
              <a:rPr lang="es-ES" sz="1800" dirty="0">
                <a:latin typeface="Calibri" panose="020F0502020204030204" pitchFamily="34" charset="0"/>
                <a:ea typeface="Calibri" panose="020F0502020204030204" pitchFamily="34" charset="0"/>
                <a:cs typeface="Calibri" panose="020F0502020204030204" pitchFamily="34" charset="0"/>
              </a:rPr>
              <a:t>año</a:t>
            </a:r>
            <a:r>
              <a:rPr lang="es-ES" sz="1800" spc="-55" dirty="0">
                <a:latin typeface="Calibri" panose="020F0502020204030204" pitchFamily="34" charset="0"/>
                <a:ea typeface="Calibri" panose="020F0502020204030204" pitchFamily="34" charset="0"/>
                <a:cs typeface="Calibri" panose="020F0502020204030204" pitchFamily="34" charset="0"/>
              </a:rPr>
              <a:t> </a:t>
            </a:r>
            <a:r>
              <a:rPr lang="es-ES" sz="1800" dirty="0" smtClean="0">
                <a:latin typeface="Calibri" panose="020F0502020204030204" pitchFamily="34" charset="0"/>
                <a:ea typeface="Calibri" panose="020F0502020204030204" pitchFamily="34" charset="0"/>
                <a:cs typeface="Calibri" panose="020F0502020204030204" pitchFamily="34" charset="0"/>
              </a:rPr>
              <a:t>2022 se beneficiando a </a:t>
            </a:r>
            <a:r>
              <a:rPr lang="es-ES" sz="1800" dirty="0">
                <a:latin typeface="Calibri" panose="020F0502020204030204" pitchFamily="34" charset="0"/>
                <a:ea typeface="Calibri" panose="020F0502020204030204" pitchFamily="34" charset="0"/>
                <a:cs typeface="Calibri" panose="020F0502020204030204" pitchFamily="34" charset="0"/>
              </a:rPr>
              <a:t>46 Organizaciones </a:t>
            </a:r>
            <a:r>
              <a:rPr lang="es-ES" sz="1800" dirty="0" smtClean="0">
                <a:latin typeface="Calibri" panose="020F0502020204030204" pitchFamily="34" charset="0"/>
                <a:ea typeface="Calibri" panose="020F0502020204030204" pitchFamily="34" charset="0"/>
                <a:cs typeface="Calibri" panose="020F0502020204030204" pitchFamily="34" charset="0"/>
              </a:rPr>
              <a:t>Deportivas tanto Cantonales como Barriales y Parroquiales siendo </a:t>
            </a:r>
            <a:r>
              <a:rPr lang="es-ES" sz="1800" dirty="0">
                <a:latin typeface="Calibri" panose="020F0502020204030204" pitchFamily="34" charset="0"/>
                <a:ea typeface="Calibri" panose="020F0502020204030204" pitchFamily="34" charset="0"/>
                <a:cs typeface="Calibri" panose="020F0502020204030204" pitchFamily="34" charset="0"/>
              </a:rPr>
              <a:t>l</a:t>
            </a:r>
            <a:r>
              <a:rPr lang="es-ES" sz="1800" dirty="0" smtClean="0">
                <a:latin typeface="Calibri" panose="020F0502020204030204" pitchFamily="34" charset="0"/>
                <a:cs typeface="Calibri" panose="020F0502020204030204" pitchFamily="34" charset="0"/>
              </a:rPr>
              <a:t>a </a:t>
            </a:r>
            <a:r>
              <a:rPr lang="es-ES" sz="1800" dirty="0">
                <a:latin typeface="Calibri" panose="020F0502020204030204" pitchFamily="34" charset="0"/>
                <a:cs typeface="Calibri" panose="020F0502020204030204" pitchFamily="34" charset="0"/>
              </a:rPr>
              <a:t>ejecución presupuestaria para los organismos deportivos tanto Barriales, Parroquiales y Cantonales en el año 2022 fue de </a:t>
            </a:r>
            <a:r>
              <a:rPr lang="es-ES" sz="1800" dirty="0" smtClean="0">
                <a:latin typeface="Calibri" panose="020F0502020204030204" pitchFamily="34" charset="0"/>
                <a:cs typeface="Calibri" panose="020F0502020204030204" pitchFamily="34" charset="0"/>
              </a:rPr>
              <a:t>459.833.41</a:t>
            </a:r>
            <a:endParaRPr lang="es-EC" sz="1800" dirty="0">
              <a:latin typeface="Calibri" panose="020F0502020204030204" pitchFamily="34" charset="0"/>
              <a:cs typeface="Calibri" panose="020F050202020403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287586434"/>
              </p:ext>
            </p:extLst>
          </p:nvPr>
        </p:nvGraphicFramePr>
        <p:xfrm>
          <a:off x="1358467" y="2218031"/>
          <a:ext cx="5494957" cy="3333354"/>
        </p:xfrm>
        <a:graphic>
          <a:graphicData uri="http://schemas.openxmlformats.org/drawingml/2006/table">
            <a:tbl>
              <a:tblPr firstRow="1" firstCol="1" lastRow="1" lastCol="1" bandRow="1" bandCol="1">
                <a:tableStyleId>{69012ECD-51FC-41F1-AA8D-1B2483CD663E}</a:tableStyleId>
              </a:tblPr>
              <a:tblGrid>
                <a:gridCol w="4176787"/>
                <a:gridCol w="1318170"/>
              </a:tblGrid>
              <a:tr h="395682">
                <a:tc>
                  <a:txBody>
                    <a:bodyPr/>
                    <a:lstStyle/>
                    <a:p>
                      <a:pPr marL="50800" algn="ctr">
                        <a:lnSpc>
                          <a:spcPts val="1320"/>
                        </a:lnSpc>
                        <a:spcBef>
                          <a:spcPts val="100"/>
                        </a:spcBef>
                        <a:spcAft>
                          <a:spcPts val="0"/>
                        </a:spcAft>
                      </a:pPr>
                      <a:r>
                        <a:rPr lang="es-ES" sz="1400" b="1" dirty="0">
                          <a:effectLst/>
                          <a:latin typeface="Calibri" panose="020F0502020204030204" pitchFamily="34" charset="0"/>
                          <a:cs typeface="Calibri" panose="020F0502020204030204" pitchFamily="34" charset="0"/>
                        </a:rPr>
                        <a:t>SUMA</a:t>
                      </a:r>
                      <a:r>
                        <a:rPr lang="es-ES" sz="1400" b="1" spc="-30" dirty="0">
                          <a:effectLst/>
                          <a:latin typeface="Calibri" panose="020F0502020204030204" pitchFamily="34" charset="0"/>
                          <a:cs typeface="Calibri" panose="020F0502020204030204" pitchFamily="34" charset="0"/>
                        </a:rPr>
                        <a:t> </a:t>
                      </a:r>
                      <a:r>
                        <a:rPr lang="es-ES" sz="1400" b="1" dirty="0">
                          <a:effectLst/>
                          <a:latin typeface="Calibri" panose="020F0502020204030204" pitchFamily="34" charset="0"/>
                          <a:cs typeface="Calibri" panose="020F0502020204030204" pitchFamily="34" charset="0"/>
                        </a:rPr>
                        <a:t>DE</a:t>
                      </a:r>
                      <a:r>
                        <a:rPr lang="es-ES" sz="1400" b="1" spc="-25" dirty="0">
                          <a:effectLst/>
                          <a:latin typeface="Calibri" panose="020F0502020204030204" pitchFamily="34" charset="0"/>
                          <a:cs typeface="Calibri" panose="020F0502020204030204" pitchFamily="34" charset="0"/>
                        </a:rPr>
                        <a:t> </a:t>
                      </a:r>
                      <a:r>
                        <a:rPr lang="es-ES" sz="1400" b="1" dirty="0">
                          <a:effectLst/>
                          <a:latin typeface="Calibri" panose="020F0502020204030204" pitchFamily="34" charset="0"/>
                          <a:cs typeface="Calibri" panose="020F0502020204030204" pitchFamily="34" charset="0"/>
                        </a:rPr>
                        <a:t>MONTO_GASTO</a:t>
                      </a:r>
                      <a:endParaRPr lang="es-EC"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spcAft>
                          <a:spcPts val="0"/>
                        </a:spcAft>
                      </a:pPr>
                      <a:r>
                        <a:rPr lang="es-ES" sz="1400" dirty="0">
                          <a:effectLst/>
                          <a:latin typeface="Calibri" panose="020F0502020204030204" pitchFamily="34" charset="0"/>
                          <a:cs typeface="Calibri" panose="020F0502020204030204" pitchFamily="34" charset="0"/>
                        </a:rPr>
                        <a:t> </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47625">
                        <a:lnSpc>
                          <a:spcPts val="1295"/>
                        </a:lnSpc>
                        <a:spcBef>
                          <a:spcPts val="100"/>
                        </a:spcBef>
                        <a:spcAft>
                          <a:spcPts val="0"/>
                        </a:spcAft>
                      </a:pPr>
                      <a:r>
                        <a:rPr lang="es-ES" sz="1400" b="0" dirty="0" smtClean="0">
                          <a:effectLst/>
                          <a:latin typeface="Calibri" panose="020F0502020204030204" pitchFamily="34" charset="0"/>
                          <a:ea typeface="+mn-ea"/>
                          <a:cs typeface="Calibri" panose="020F0502020204030204" pitchFamily="34" charset="0"/>
                        </a:rPr>
                        <a:t>ORGANISMO</a:t>
                      </a:r>
                      <a:r>
                        <a:rPr lang="es-ES" sz="1400" b="0" baseline="0" dirty="0" smtClean="0">
                          <a:effectLst/>
                          <a:latin typeface="Calibri" panose="020F0502020204030204" pitchFamily="34" charset="0"/>
                          <a:ea typeface="+mn-ea"/>
                          <a:cs typeface="Calibri" panose="020F0502020204030204" pitchFamily="34" charset="0"/>
                        </a:rPr>
                        <a:t> DEPORTVO </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46355" algn="r">
                        <a:lnSpc>
                          <a:spcPts val="1295"/>
                        </a:lnSpc>
                        <a:spcBef>
                          <a:spcPts val="100"/>
                        </a:spcBef>
                        <a:spcAft>
                          <a:spcPts val="0"/>
                        </a:spcAft>
                      </a:pPr>
                      <a:r>
                        <a:rPr lang="es-ES" sz="1400" b="0" dirty="0">
                          <a:effectLst/>
                          <a:latin typeface="Calibri" panose="020F0502020204030204" pitchFamily="34" charset="0"/>
                          <a:cs typeface="Calibri" panose="020F0502020204030204" pitchFamily="34" charset="0"/>
                        </a:rPr>
                        <a:t>Total</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general</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3675">
                <a:tc>
                  <a:txBody>
                    <a:bodyPr/>
                    <a:lstStyle/>
                    <a:p>
                      <a:pPr marL="47625">
                        <a:lnSpc>
                          <a:spcPts val="1320"/>
                        </a:lnSpc>
                        <a:spcBef>
                          <a:spcPts val="100"/>
                        </a:spcBef>
                        <a:spcAft>
                          <a:spcPts val="0"/>
                        </a:spcAft>
                      </a:pPr>
                      <a:r>
                        <a:rPr lang="es-ES" sz="1400" b="0" dirty="0">
                          <a:solidFill>
                            <a:srgbClr val="00B050"/>
                          </a:solidFill>
                          <a:effectLst/>
                          <a:latin typeface="Calibri" panose="020F0502020204030204" pitchFamily="34" charset="0"/>
                          <a:cs typeface="Calibri" panose="020F0502020204030204" pitchFamily="34" charset="0"/>
                        </a:rPr>
                        <a:t>LIGA</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DEPORTIVA</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BARRIAL</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CIUDAD</a:t>
                      </a:r>
                      <a:r>
                        <a:rPr lang="es-ES" sz="1400" b="0" spc="-3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a:t>
                      </a:r>
                      <a:r>
                        <a:rPr lang="es-ES" sz="1400" b="0" spc="-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HUAQUILLAS</a:t>
                      </a:r>
                      <a:endParaRPr lang="es-EC" sz="14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38100" algn="r">
                        <a:lnSpc>
                          <a:spcPts val="1320"/>
                        </a:lnSpc>
                        <a:spcBef>
                          <a:spcPts val="100"/>
                        </a:spcBef>
                        <a:spcAft>
                          <a:spcPts val="0"/>
                        </a:spcAft>
                      </a:pPr>
                      <a:r>
                        <a:rPr lang="es-ES" sz="1400" b="0" dirty="0">
                          <a:effectLst/>
                          <a:latin typeface="Calibri" panose="020F0502020204030204" pitchFamily="34" charset="0"/>
                          <a:cs typeface="Calibri" panose="020F0502020204030204" pitchFamily="34" charset="0"/>
                        </a:rPr>
                        <a:t>1429,06</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87325">
                <a:tc>
                  <a:txBody>
                    <a:bodyPr/>
                    <a:lstStyle/>
                    <a:p>
                      <a:pPr marL="47625">
                        <a:lnSpc>
                          <a:spcPts val="1295"/>
                        </a:lnSpc>
                        <a:spcBef>
                          <a:spcPts val="80"/>
                        </a:spcBef>
                        <a:spcAft>
                          <a:spcPts val="0"/>
                        </a:spcAft>
                      </a:pPr>
                      <a:r>
                        <a:rPr lang="es-ES" sz="1400" b="0" dirty="0">
                          <a:solidFill>
                            <a:srgbClr val="00B050"/>
                          </a:solidFill>
                          <a:effectLst/>
                          <a:latin typeface="Calibri" panose="020F0502020204030204" pitchFamily="34" charset="0"/>
                          <a:cs typeface="Calibri" panose="020F0502020204030204" pitchFamily="34" charset="0"/>
                        </a:rPr>
                        <a:t>LIGA</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DEPORTIVA</a:t>
                      </a:r>
                      <a:r>
                        <a:rPr lang="es-ES" sz="1400" b="0" spc="-2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BARRIAL</a:t>
                      </a:r>
                      <a:r>
                        <a:rPr lang="es-ES" sz="1400" b="0" spc="-2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CIUDAD</a:t>
                      </a:r>
                      <a:r>
                        <a:rPr lang="es-ES" sz="1400" b="0" spc="-3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MACHALA</a:t>
                      </a:r>
                      <a:endParaRPr lang="es-EC" sz="14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38100" algn="r">
                        <a:lnSpc>
                          <a:spcPts val="1295"/>
                        </a:lnSpc>
                        <a:spcBef>
                          <a:spcPts val="80"/>
                        </a:spcBef>
                        <a:spcAft>
                          <a:spcPts val="0"/>
                        </a:spcAft>
                      </a:pPr>
                      <a:r>
                        <a:rPr lang="es-ES" sz="1400" b="0" dirty="0">
                          <a:effectLst/>
                          <a:latin typeface="Calibri" panose="020F0502020204030204" pitchFamily="34" charset="0"/>
                          <a:cs typeface="Calibri" panose="020F0502020204030204" pitchFamily="34" charset="0"/>
                        </a:rPr>
                        <a:t>1680,33</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47625">
                        <a:lnSpc>
                          <a:spcPts val="1295"/>
                        </a:lnSpc>
                        <a:spcBef>
                          <a:spcPts val="100"/>
                        </a:spcBef>
                        <a:spcAft>
                          <a:spcPts val="0"/>
                        </a:spcAft>
                      </a:pPr>
                      <a:r>
                        <a:rPr lang="es-ES" sz="1400" b="0" dirty="0">
                          <a:solidFill>
                            <a:srgbClr val="00B050"/>
                          </a:solidFill>
                          <a:effectLst/>
                          <a:latin typeface="Calibri" panose="020F0502020204030204" pitchFamily="34" charset="0"/>
                          <a:cs typeface="Calibri" panose="020F0502020204030204" pitchFamily="34" charset="0"/>
                        </a:rPr>
                        <a:t>LIGA</a:t>
                      </a:r>
                      <a:r>
                        <a:rPr lang="es-ES" sz="1400" b="0" spc="-2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DEPORTIVA</a:t>
                      </a:r>
                      <a:r>
                        <a:rPr lang="es-ES" sz="1400" b="0" spc="-1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BARRIAL</a:t>
                      </a:r>
                      <a:r>
                        <a:rPr lang="es-ES" sz="1400" b="0" spc="-2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DEL</a:t>
                      </a:r>
                      <a:r>
                        <a:rPr lang="es-ES" sz="1400" b="0" spc="-2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SUR</a:t>
                      </a:r>
                      <a:endParaRPr lang="es-EC" sz="14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37465" algn="r">
                        <a:lnSpc>
                          <a:spcPts val="1295"/>
                        </a:lnSpc>
                        <a:spcBef>
                          <a:spcPts val="100"/>
                        </a:spcBef>
                        <a:spcAft>
                          <a:spcPts val="0"/>
                        </a:spcAft>
                      </a:pPr>
                      <a:r>
                        <a:rPr lang="es-ES" sz="1400" b="0" dirty="0">
                          <a:effectLst/>
                          <a:latin typeface="Calibri" panose="020F0502020204030204" pitchFamily="34" charset="0"/>
                          <a:cs typeface="Calibri" panose="020F0502020204030204" pitchFamily="34" charset="0"/>
                        </a:rPr>
                        <a:t>985,05</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89865">
                <a:tc>
                  <a:txBody>
                    <a:bodyPr/>
                    <a:lstStyle/>
                    <a:p>
                      <a:pPr marL="47625">
                        <a:lnSpc>
                          <a:spcPts val="1320"/>
                        </a:lnSpc>
                        <a:spcBef>
                          <a:spcPts val="75"/>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2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1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BARRIAL</a:t>
                      </a:r>
                      <a:r>
                        <a:rPr lang="es-ES" sz="1400" b="0" spc="-1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JIMBILLA</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38100" algn="r">
                        <a:lnSpc>
                          <a:spcPts val="1320"/>
                        </a:lnSpc>
                        <a:spcBef>
                          <a:spcPts val="75"/>
                        </a:spcBef>
                        <a:spcAft>
                          <a:spcPts val="0"/>
                        </a:spcAft>
                      </a:pPr>
                      <a:r>
                        <a:rPr lang="es-ES" sz="1400" b="0" dirty="0">
                          <a:effectLst/>
                          <a:latin typeface="Calibri" panose="020F0502020204030204" pitchFamily="34" charset="0"/>
                          <a:cs typeface="Calibri" panose="020F0502020204030204" pitchFamily="34" charset="0"/>
                        </a:rPr>
                        <a:t>1514,16</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47625">
                        <a:lnSpc>
                          <a:spcPts val="1295"/>
                        </a:lnSpc>
                        <a:spcBef>
                          <a:spcPts val="100"/>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2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2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BARRIAL</a:t>
                      </a:r>
                      <a:r>
                        <a:rPr lang="es-ES" sz="1400" b="0" spc="-2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LOXA-LOJA</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37465" algn="r">
                        <a:lnSpc>
                          <a:spcPts val="1295"/>
                        </a:lnSpc>
                        <a:spcBef>
                          <a:spcPts val="100"/>
                        </a:spcBef>
                        <a:spcAft>
                          <a:spcPts val="0"/>
                        </a:spcAft>
                      </a:pPr>
                      <a:r>
                        <a:rPr lang="es-ES" sz="1400" b="0" dirty="0">
                          <a:effectLst/>
                          <a:latin typeface="Calibri" panose="020F0502020204030204" pitchFamily="34" charset="0"/>
                          <a:cs typeface="Calibri" panose="020F0502020204030204" pitchFamily="34" charset="0"/>
                        </a:rPr>
                        <a:t>985,05</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47625">
                        <a:lnSpc>
                          <a:spcPts val="1320"/>
                        </a:lnSpc>
                        <a:spcBef>
                          <a:spcPts val="75"/>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2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2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BARRIAL</a:t>
                      </a:r>
                      <a:r>
                        <a:rPr lang="es-ES" sz="1400" b="0" spc="-2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MOTUPE</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38100" algn="r">
                        <a:lnSpc>
                          <a:spcPts val="1320"/>
                        </a:lnSpc>
                        <a:spcBef>
                          <a:spcPts val="75"/>
                        </a:spcBef>
                        <a:spcAft>
                          <a:spcPts val="0"/>
                        </a:spcAft>
                      </a:pPr>
                      <a:r>
                        <a:rPr lang="es-ES" sz="1400" b="0" dirty="0">
                          <a:effectLst/>
                          <a:latin typeface="Calibri" panose="020F0502020204030204" pitchFamily="34" charset="0"/>
                          <a:cs typeface="Calibri" panose="020F0502020204030204" pitchFamily="34" charset="0"/>
                        </a:rPr>
                        <a:t>1273,25</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47625">
                        <a:lnSpc>
                          <a:spcPts val="1295"/>
                        </a:lnSpc>
                        <a:spcBef>
                          <a:spcPts val="105"/>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2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2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BARRIAL</a:t>
                      </a:r>
                      <a:r>
                        <a:rPr lang="es-ES" sz="1400" b="0" spc="-1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ORILLAS</a:t>
                      </a:r>
                      <a:r>
                        <a:rPr lang="es-ES" sz="1400" b="0" spc="-3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DEL</a:t>
                      </a:r>
                      <a:r>
                        <a:rPr lang="es-ES" sz="1400" b="0" spc="-2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ZAMORA</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38100" algn="r">
                        <a:lnSpc>
                          <a:spcPts val="1295"/>
                        </a:lnSpc>
                        <a:spcBef>
                          <a:spcPts val="105"/>
                        </a:spcBef>
                        <a:spcAft>
                          <a:spcPts val="0"/>
                        </a:spcAft>
                      </a:pPr>
                      <a:r>
                        <a:rPr lang="es-ES" sz="1400" b="0" dirty="0">
                          <a:effectLst/>
                          <a:latin typeface="Calibri" panose="020F0502020204030204" pitchFamily="34" charset="0"/>
                          <a:cs typeface="Calibri" panose="020F0502020204030204" pitchFamily="34" charset="0"/>
                        </a:rPr>
                        <a:t>1575,88</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47625">
                        <a:lnSpc>
                          <a:spcPts val="1295"/>
                        </a:lnSpc>
                        <a:spcBef>
                          <a:spcPts val="100"/>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2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1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BARRIAL</a:t>
                      </a:r>
                      <a:r>
                        <a:rPr lang="es-ES" sz="1400" b="0" spc="-1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SAN</a:t>
                      </a:r>
                      <a:r>
                        <a:rPr lang="es-ES" sz="1400" b="0" spc="-1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PEDRO</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a:t>
                      </a:r>
                      <a:r>
                        <a:rPr lang="es-ES" sz="1400" b="0" spc="-2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LOJA</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37465" algn="r">
                        <a:lnSpc>
                          <a:spcPts val="1295"/>
                        </a:lnSpc>
                        <a:spcBef>
                          <a:spcPts val="100"/>
                        </a:spcBef>
                        <a:spcAft>
                          <a:spcPts val="0"/>
                        </a:spcAft>
                      </a:pPr>
                      <a:r>
                        <a:rPr lang="es-ES" sz="1400" b="0" dirty="0">
                          <a:effectLst/>
                          <a:latin typeface="Calibri" panose="020F0502020204030204" pitchFamily="34" charset="0"/>
                          <a:cs typeface="Calibri" panose="020F0502020204030204" pitchFamily="34" charset="0"/>
                        </a:rPr>
                        <a:t>1377,2</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47625">
                        <a:lnSpc>
                          <a:spcPts val="1320"/>
                        </a:lnSpc>
                        <a:spcBef>
                          <a:spcPts val="75"/>
                        </a:spcBef>
                        <a:spcAft>
                          <a:spcPts val="0"/>
                        </a:spcAft>
                      </a:pPr>
                      <a:r>
                        <a:rPr lang="es-ES" sz="1400" b="0" dirty="0">
                          <a:solidFill>
                            <a:srgbClr val="00B050"/>
                          </a:solidFill>
                          <a:effectLst/>
                          <a:latin typeface="Calibri" panose="020F0502020204030204" pitchFamily="34" charset="0"/>
                          <a:cs typeface="Calibri" panose="020F0502020204030204" pitchFamily="34" charset="0"/>
                        </a:rPr>
                        <a:t>LIGA</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DEPORTIVA</a:t>
                      </a:r>
                      <a:r>
                        <a:rPr lang="es-ES" sz="1400" b="0" spc="-2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BARRIAL</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SAN</a:t>
                      </a:r>
                      <a:r>
                        <a:rPr lang="es-ES" sz="1400" b="0" spc="-2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RAMÓN</a:t>
                      </a:r>
                      <a:endParaRPr lang="es-EC" sz="14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37465" algn="r">
                        <a:lnSpc>
                          <a:spcPts val="1320"/>
                        </a:lnSpc>
                        <a:spcBef>
                          <a:spcPts val="75"/>
                        </a:spcBef>
                        <a:spcAft>
                          <a:spcPts val="0"/>
                        </a:spcAft>
                      </a:pPr>
                      <a:r>
                        <a:rPr lang="es-ES" sz="1400" b="0" dirty="0">
                          <a:effectLst/>
                          <a:latin typeface="Calibri" panose="020F0502020204030204" pitchFamily="34" charset="0"/>
                          <a:cs typeface="Calibri" panose="020F0502020204030204" pitchFamily="34" charset="0"/>
                        </a:rPr>
                        <a:t>978,35</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47625">
                        <a:lnSpc>
                          <a:spcPts val="1295"/>
                        </a:lnSpc>
                        <a:spcBef>
                          <a:spcPts val="100"/>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BARRIAL</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UNION</a:t>
                      </a:r>
                      <a:r>
                        <a:rPr lang="es-ES" sz="1400" b="0" spc="-5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CATAMAYO</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37465" algn="r">
                        <a:lnSpc>
                          <a:spcPts val="1295"/>
                        </a:lnSpc>
                        <a:spcBef>
                          <a:spcPts val="100"/>
                        </a:spcBef>
                        <a:spcAft>
                          <a:spcPts val="0"/>
                        </a:spcAft>
                      </a:pPr>
                      <a:r>
                        <a:rPr lang="es-ES" sz="1400" b="0" dirty="0">
                          <a:effectLst/>
                          <a:latin typeface="Calibri" panose="020F0502020204030204" pitchFamily="34" charset="0"/>
                          <a:cs typeface="Calibri" panose="020F0502020204030204" pitchFamily="34" charset="0"/>
                        </a:rPr>
                        <a:t>985,05</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87325">
                <a:tc>
                  <a:txBody>
                    <a:bodyPr/>
                    <a:lstStyle/>
                    <a:p>
                      <a:pPr marL="47625">
                        <a:lnSpc>
                          <a:spcPts val="1295"/>
                        </a:lnSpc>
                        <a:spcBef>
                          <a:spcPts val="75"/>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BARRIAL</a:t>
                      </a:r>
                      <a:r>
                        <a:rPr lang="es-ES" sz="1400" b="0" spc="-2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UNIVERSITARIA</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37465" algn="r">
                        <a:lnSpc>
                          <a:spcPts val="1295"/>
                        </a:lnSpc>
                        <a:spcBef>
                          <a:spcPts val="75"/>
                        </a:spcBef>
                        <a:spcAft>
                          <a:spcPts val="0"/>
                        </a:spcAft>
                      </a:pPr>
                      <a:r>
                        <a:rPr lang="es-ES" sz="1400" b="0" dirty="0">
                          <a:effectLst/>
                          <a:latin typeface="Calibri" panose="020F0502020204030204" pitchFamily="34" charset="0"/>
                          <a:cs typeface="Calibri" panose="020F0502020204030204" pitchFamily="34" charset="0"/>
                        </a:rPr>
                        <a:t>985,05</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3675">
                <a:tc>
                  <a:txBody>
                    <a:bodyPr/>
                    <a:lstStyle/>
                    <a:p>
                      <a:pPr marL="47625">
                        <a:lnSpc>
                          <a:spcPts val="1320"/>
                        </a:lnSpc>
                        <a:spcBef>
                          <a:spcPts val="100"/>
                        </a:spcBef>
                        <a:spcAft>
                          <a:spcPts val="0"/>
                        </a:spcAft>
                      </a:pPr>
                      <a:r>
                        <a:rPr lang="es-ES" sz="1400" b="0" dirty="0">
                          <a:solidFill>
                            <a:srgbClr val="00B050"/>
                          </a:solidFill>
                          <a:effectLst/>
                          <a:latin typeface="Calibri" panose="020F0502020204030204" pitchFamily="34" charset="0"/>
                          <a:cs typeface="Calibri" panose="020F0502020204030204" pitchFamily="34" charset="0"/>
                        </a:rPr>
                        <a:t>LIGA</a:t>
                      </a:r>
                      <a:r>
                        <a:rPr lang="es-ES" sz="1400" b="0" spc="-3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DEPORTIVA</a:t>
                      </a:r>
                      <a:r>
                        <a:rPr lang="es-ES" sz="1400" b="0" spc="-3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BARRIAL</a:t>
                      </a:r>
                      <a:r>
                        <a:rPr lang="es-ES" sz="1400" b="0" spc="-2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Y</a:t>
                      </a:r>
                      <a:r>
                        <a:rPr lang="es-ES" sz="1400" b="0" spc="-5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PARROQUIAL</a:t>
                      </a:r>
                      <a:r>
                        <a:rPr lang="es-ES" sz="1400" b="0" spc="-2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BUENAVISTA</a:t>
                      </a:r>
                      <a:endParaRPr lang="es-EC" sz="14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38100" algn="r">
                        <a:lnSpc>
                          <a:spcPts val="1320"/>
                        </a:lnSpc>
                        <a:spcBef>
                          <a:spcPts val="100"/>
                        </a:spcBef>
                        <a:spcAft>
                          <a:spcPts val="0"/>
                        </a:spcAft>
                      </a:pPr>
                      <a:r>
                        <a:rPr lang="es-ES" sz="1400" b="0" dirty="0">
                          <a:effectLst/>
                          <a:latin typeface="Calibri" panose="020F0502020204030204" pitchFamily="34" charset="0"/>
                          <a:cs typeface="Calibri" panose="020F0502020204030204" pitchFamily="34" charset="0"/>
                        </a:rPr>
                        <a:t>1588,94</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461807">
                <a:tc>
                  <a:txBody>
                    <a:bodyPr/>
                    <a:lstStyle/>
                    <a:p>
                      <a:pPr marL="47625">
                        <a:lnSpc>
                          <a:spcPts val="1300"/>
                        </a:lnSpc>
                        <a:spcBef>
                          <a:spcPts val="105"/>
                        </a:spcBef>
                        <a:spcAft>
                          <a:spcPts val="0"/>
                        </a:spcAft>
                      </a:pPr>
                      <a:endParaRPr lang="es-ES" sz="1400" b="1" dirty="0" smtClean="0">
                        <a:effectLst/>
                        <a:latin typeface="Calibri" panose="020F0502020204030204" pitchFamily="34" charset="0"/>
                        <a:cs typeface="Calibri" panose="020F0502020204030204" pitchFamily="34" charset="0"/>
                      </a:endParaRPr>
                    </a:p>
                    <a:p>
                      <a:pPr marL="47625">
                        <a:lnSpc>
                          <a:spcPts val="1300"/>
                        </a:lnSpc>
                        <a:spcBef>
                          <a:spcPts val="105"/>
                        </a:spcBef>
                        <a:spcAft>
                          <a:spcPts val="0"/>
                        </a:spcAft>
                      </a:pPr>
                      <a:r>
                        <a:rPr lang="es-ES" sz="1400" b="1" dirty="0" smtClean="0">
                          <a:effectLst/>
                          <a:latin typeface="Calibri" panose="020F0502020204030204" pitchFamily="34" charset="0"/>
                          <a:cs typeface="Calibri" panose="020F0502020204030204" pitchFamily="34" charset="0"/>
                        </a:rPr>
                        <a:t>Total </a:t>
                      </a:r>
                      <a:r>
                        <a:rPr lang="es-ES" sz="1400" b="1" dirty="0">
                          <a:effectLst/>
                          <a:latin typeface="Calibri" panose="020F0502020204030204" pitchFamily="34" charset="0"/>
                          <a:cs typeface="Calibri" panose="020F0502020204030204" pitchFamily="34" charset="0"/>
                        </a:rPr>
                        <a:t>general</a:t>
                      </a:r>
                      <a:endParaRPr lang="es-EC"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38100" algn="r">
                        <a:lnSpc>
                          <a:spcPts val="1300"/>
                        </a:lnSpc>
                        <a:spcBef>
                          <a:spcPts val="105"/>
                        </a:spcBef>
                        <a:spcAft>
                          <a:spcPts val="0"/>
                        </a:spcAft>
                      </a:pPr>
                      <a:endParaRPr lang="es-ES" sz="1400" b="1" dirty="0" smtClean="0">
                        <a:effectLst/>
                        <a:latin typeface="Calibri" panose="020F0502020204030204" pitchFamily="34" charset="0"/>
                        <a:cs typeface="Calibri" panose="020F0502020204030204" pitchFamily="34" charset="0"/>
                      </a:endParaRPr>
                    </a:p>
                    <a:p>
                      <a:pPr marR="38100" algn="r">
                        <a:lnSpc>
                          <a:spcPts val="1300"/>
                        </a:lnSpc>
                        <a:spcBef>
                          <a:spcPts val="105"/>
                        </a:spcBef>
                        <a:spcAft>
                          <a:spcPts val="0"/>
                        </a:spcAft>
                      </a:pPr>
                      <a:r>
                        <a:rPr lang="es-ES" sz="1400" b="1" dirty="0" smtClean="0">
                          <a:effectLst/>
                          <a:latin typeface="Calibri" panose="020F0502020204030204" pitchFamily="34" charset="0"/>
                          <a:cs typeface="Calibri" panose="020F0502020204030204" pitchFamily="34" charset="0"/>
                        </a:rPr>
                        <a:t>15357,37</a:t>
                      </a:r>
                      <a:endParaRPr lang="es-EC"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bl>
          </a:graphicData>
        </a:graphic>
      </p:graphicFrame>
      <p:sp>
        <p:nvSpPr>
          <p:cNvPr id="7" name="Rectángulo 6"/>
          <p:cNvSpPr/>
          <p:nvPr/>
        </p:nvSpPr>
        <p:spPr>
          <a:xfrm>
            <a:off x="3418799" y="1758223"/>
            <a:ext cx="4535536" cy="307777"/>
          </a:xfrm>
          <a:prstGeom prst="rect">
            <a:avLst/>
          </a:prstGeom>
        </p:spPr>
        <p:txBody>
          <a:bodyPr wrap="none">
            <a:spAutoFit/>
          </a:bodyPr>
          <a:lstStyle/>
          <a:p>
            <a:pPr marL="855345" marR="861695" algn="ctr"/>
            <a:r>
              <a:rPr lang="es-ES" b="1" dirty="0" smtClean="0">
                <a:latin typeface="Calibri" panose="020F0502020204030204" pitchFamily="34" charset="0"/>
                <a:ea typeface="Calibri" panose="020F0502020204030204" pitchFamily="34" charset="0"/>
              </a:rPr>
              <a:t>LIGAS</a:t>
            </a:r>
            <a:r>
              <a:rPr lang="es-ES" b="1" spc="-50" dirty="0" smtClean="0">
                <a:latin typeface="Calibri" panose="020F0502020204030204" pitchFamily="34" charset="0"/>
                <a:ea typeface="Calibri" panose="020F0502020204030204" pitchFamily="34" charset="0"/>
              </a:rPr>
              <a:t> </a:t>
            </a:r>
            <a:r>
              <a:rPr lang="es-ES" b="1" dirty="0">
                <a:latin typeface="Calibri" panose="020F0502020204030204" pitchFamily="34" charset="0"/>
                <a:ea typeface="Calibri" panose="020F0502020204030204" pitchFamily="34" charset="0"/>
              </a:rPr>
              <a:t>BARRIALES</a:t>
            </a:r>
            <a:r>
              <a:rPr lang="es-ES" b="1" spc="-50" dirty="0">
                <a:latin typeface="Calibri" panose="020F0502020204030204" pitchFamily="34" charset="0"/>
                <a:ea typeface="Calibri" panose="020F0502020204030204" pitchFamily="34" charset="0"/>
              </a:rPr>
              <a:t> </a:t>
            </a:r>
            <a:r>
              <a:rPr lang="es-ES" b="1" dirty="0">
                <a:latin typeface="Calibri" panose="020F0502020204030204" pitchFamily="34" charset="0"/>
                <a:ea typeface="Calibri" panose="020F0502020204030204" pitchFamily="34" charset="0"/>
              </a:rPr>
              <a:t>Y</a:t>
            </a:r>
            <a:r>
              <a:rPr lang="es-ES" b="1" spc="-55" dirty="0">
                <a:latin typeface="Calibri" panose="020F0502020204030204" pitchFamily="34" charset="0"/>
                <a:ea typeface="Calibri" panose="020F0502020204030204" pitchFamily="34" charset="0"/>
              </a:rPr>
              <a:t> </a:t>
            </a:r>
            <a:r>
              <a:rPr lang="es-ES" b="1" dirty="0">
                <a:latin typeface="Calibri" panose="020F0502020204030204" pitchFamily="34" charset="0"/>
                <a:ea typeface="Calibri" panose="020F0502020204030204" pitchFamily="34" charset="0"/>
              </a:rPr>
              <a:t>PARROQUIALES</a:t>
            </a:r>
            <a:endParaRPr lang="es-EC" b="1" dirty="0">
              <a:effectLst/>
              <a:latin typeface="Calibri" panose="020F0502020204030204" pitchFamily="34" charset="0"/>
              <a:ea typeface="Calibri" panose="020F0502020204030204" pitchFamily="34" charset="0"/>
            </a:endParaRPr>
          </a:p>
        </p:txBody>
      </p:sp>
      <p:sp>
        <p:nvSpPr>
          <p:cNvPr id="8"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rgbClr val="212D5A"/>
                </a:solidFill>
                <a:latin typeface="Arial"/>
                <a:ea typeface="Arial"/>
                <a:cs typeface="Arial"/>
                <a:sym typeface="Arial"/>
              </a:rPr>
              <a:t>Coordinación Zonal 7 - Deporte</a:t>
            </a:r>
            <a:endParaRPr b="1" i="0" u="none" strike="noStrike" cap="none" dirty="0">
              <a:solidFill>
                <a:srgbClr val="000000"/>
              </a:solidFill>
              <a:latin typeface="Arial"/>
              <a:ea typeface="Arial"/>
              <a:cs typeface="Arial"/>
              <a:sym typeface="Arial"/>
            </a:endParaRPr>
          </a:p>
        </p:txBody>
      </p:sp>
      <p:sp>
        <p:nvSpPr>
          <p:cNvPr id="4" name="CuadroTexto 3"/>
          <p:cNvSpPr txBox="1"/>
          <p:nvPr/>
        </p:nvSpPr>
        <p:spPr>
          <a:xfrm>
            <a:off x="7042245" y="3214953"/>
            <a:ext cx="3616656" cy="830997"/>
          </a:xfrm>
          <a:prstGeom prst="rect">
            <a:avLst/>
          </a:prstGeom>
          <a:noFill/>
        </p:spPr>
        <p:txBody>
          <a:bodyPr wrap="square" rtlCol="0">
            <a:spAutoFit/>
          </a:bodyPr>
          <a:lstStyle/>
          <a:p>
            <a:r>
              <a:rPr lang="es-ES" sz="1600" dirty="0" smtClean="0">
                <a:solidFill>
                  <a:srgbClr val="00B050"/>
                </a:solidFill>
              </a:rPr>
              <a:t>El Oro: 5</a:t>
            </a:r>
          </a:p>
          <a:p>
            <a:r>
              <a:rPr lang="es-ES" sz="1600" dirty="0" smtClean="0">
                <a:solidFill>
                  <a:schemeClr val="accent1"/>
                </a:solidFill>
              </a:rPr>
              <a:t>Loja: 7</a:t>
            </a:r>
          </a:p>
          <a:p>
            <a:r>
              <a:rPr lang="es-ES" sz="1600" dirty="0" smtClean="0">
                <a:solidFill>
                  <a:srgbClr val="FF0000"/>
                </a:solidFill>
              </a:rPr>
              <a:t>Zamora Chinchipe: 0 </a:t>
            </a:r>
            <a:endParaRPr lang="es-EC" sz="1600" dirty="0">
              <a:solidFill>
                <a:srgbClr val="FF0000"/>
              </a:solidFill>
            </a:endParaRPr>
          </a:p>
        </p:txBody>
      </p:sp>
    </p:spTree>
    <p:extLst>
      <p:ext uri="{BB962C8B-B14F-4D97-AF65-F5344CB8AC3E}">
        <p14:creationId xmlns:p14="http://schemas.microsoft.com/office/powerpoint/2010/main" val="3583719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0" y="0"/>
            <a:ext cx="12193084" cy="6856897"/>
          </a:xfrm>
          <a:prstGeom prst="rect">
            <a:avLst/>
          </a:prstGeom>
          <a:noFill/>
          <a:ln>
            <a:noFill/>
          </a:ln>
        </p:spPr>
      </p:pic>
      <p:sp>
        <p:nvSpPr>
          <p:cNvPr id="3" name="Rectángulo 2"/>
          <p:cNvSpPr/>
          <p:nvPr/>
        </p:nvSpPr>
        <p:spPr>
          <a:xfrm>
            <a:off x="632346" y="558788"/>
            <a:ext cx="9303224" cy="646331"/>
          </a:xfrm>
          <a:prstGeom prst="rect">
            <a:avLst/>
          </a:prstGeom>
        </p:spPr>
        <p:txBody>
          <a:bodyPr wrap="square">
            <a:spAutoFit/>
          </a:bodyPr>
          <a:lstStyle/>
          <a:p>
            <a:pPr lvl="0"/>
            <a:r>
              <a:rPr lang="es-ES" sz="1800" b="1" dirty="0">
                <a:latin typeface="Calibri" panose="020F0502020204030204" pitchFamily="34" charset="0"/>
                <a:cs typeface="Calibri" panose="020F0502020204030204" pitchFamily="34" charset="0"/>
              </a:rPr>
              <a:t>ASIGNACIÓN DE RECURSOS ECONÓMICOS A ORGANIZACIONES DEPORTIVAS</a:t>
            </a:r>
            <a:endParaRPr lang="es-EC" sz="1800" b="1" dirty="0">
              <a:latin typeface="Calibri" panose="020F0502020204030204" pitchFamily="34" charset="0"/>
              <a:cs typeface="Calibri" panose="020F0502020204030204" pitchFamily="34" charset="0"/>
            </a:endParaRPr>
          </a:p>
          <a:p>
            <a:r>
              <a:rPr lang="es-ES" sz="1800" b="1" dirty="0">
                <a:latin typeface="Calibri" panose="020F0502020204030204" pitchFamily="34" charset="0"/>
                <a:cs typeface="Calibri" panose="020F0502020204030204" pitchFamily="34" charset="0"/>
              </a:rPr>
              <a:t> </a:t>
            </a:r>
            <a:endParaRPr lang="es-EC" sz="1800" dirty="0">
              <a:latin typeface="Calibri" panose="020F0502020204030204" pitchFamily="34" charset="0"/>
              <a:cs typeface="Calibri" panose="020F0502020204030204" pitchFamily="34" charset="0"/>
            </a:endParaRPr>
          </a:p>
        </p:txBody>
      </p:sp>
      <p:sp>
        <p:nvSpPr>
          <p:cNvPr id="7" name="Rectángulo 6"/>
          <p:cNvSpPr/>
          <p:nvPr/>
        </p:nvSpPr>
        <p:spPr>
          <a:xfrm>
            <a:off x="3948920" y="942047"/>
            <a:ext cx="3431709" cy="307777"/>
          </a:xfrm>
          <a:prstGeom prst="rect">
            <a:avLst/>
          </a:prstGeom>
        </p:spPr>
        <p:txBody>
          <a:bodyPr wrap="none">
            <a:spAutoFit/>
          </a:bodyPr>
          <a:lstStyle/>
          <a:p>
            <a:pPr marL="855345" marR="861695" algn="ctr"/>
            <a:r>
              <a:rPr lang="es-ES" b="1" dirty="0" smtClean="0">
                <a:latin typeface="Calibri" panose="020F0502020204030204" pitchFamily="34" charset="0"/>
                <a:ea typeface="Calibri" panose="020F0502020204030204" pitchFamily="34" charset="0"/>
              </a:rPr>
              <a:t>LIGAS</a:t>
            </a:r>
            <a:r>
              <a:rPr lang="es-ES" b="1" spc="-50" dirty="0" smtClean="0">
                <a:latin typeface="Calibri" panose="020F0502020204030204" pitchFamily="34" charset="0"/>
                <a:ea typeface="Calibri" panose="020F0502020204030204" pitchFamily="34" charset="0"/>
              </a:rPr>
              <a:t> </a:t>
            </a:r>
            <a:r>
              <a:rPr lang="es-ES" b="1" dirty="0" smtClean="0">
                <a:latin typeface="Calibri" panose="020F0502020204030204" pitchFamily="34" charset="0"/>
                <a:ea typeface="Calibri" panose="020F0502020204030204" pitchFamily="34" charset="0"/>
              </a:rPr>
              <a:t>CANTONALES </a:t>
            </a:r>
            <a:endParaRPr lang="es-EC" b="1" dirty="0">
              <a:effectLst/>
              <a:latin typeface="Calibri" panose="020F0502020204030204" pitchFamily="34" charset="0"/>
              <a:ea typeface="Calibri" panose="020F050202020403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140019149"/>
              </p:ext>
            </p:extLst>
          </p:nvPr>
        </p:nvGraphicFramePr>
        <p:xfrm>
          <a:off x="632346" y="1358839"/>
          <a:ext cx="7225656" cy="4363420"/>
        </p:xfrm>
        <a:graphic>
          <a:graphicData uri="http://schemas.openxmlformats.org/drawingml/2006/table">
            <a:tbl>
              <a:tblPr firstRow="1" firstCol="1" lastRow="1" lastCol="1" bandRow="1" bandCol="1">
                <a:tableStyleId>{69012ECD-51FC-41F1-AA8D-1B2483CD663E}</a:tableStyleId>
              </a:tblPr>
              <a:tblGrid>
                <a:gridCol w="4869294"/>
                <a:gridCol w="2356362"/>
              </a:tblGrid>
              <a:tr h="404195">
                <a:tc>
                  <a:txBody>
                    <a:bodyPr/>
                    <a:lstStyle/>
                    <a:p>
                      <a:pPr marL="114300">
                        <a:lnSpc>
                          <a:spcPts val="1295"/>
                        </a:lnSpc>
                        <a:spcBef>
                          <a:spcPts val="75"/>
                        </a:spcBef>
                        <a:spcAft>
                          <a:spcPts val="0"/>
                        </a:spcAft>
                      </a:pPr>
                      <a:endParaRPr lang="es-ES" sz="1400" b="0" dirty="0" smtClean="0">
                        <a:effectLst/>
                        <a:latin typeface="Calibri" panose="020F0502020204030204" pitchFamily="34" charset="0"/>
                        <a:cs typeface="Calibri" panose="020F0502020204030204" pitchFamily="34" charset="0"/>
                      </a:endParaRPr>
                    </a:p>
                    <a:p>
                      <a:pPr marL="114300">
                        <a:lnSpc>
                          <a:spcPts val="1295"/>
                        </a:lnSpc>
                        <a:spcBef>
                          <a:spcPts val="75"/>
                        </a:spcBef>
                        <a:spcAft>
                          <a:spcPts val="0"/>
                        </a:spcAft>
                      </a:pPr>
                      <a:r>
                        <a:rPr lang="es-ES" sz="1400" b="0" dirty="0" smtClean="0">
                          <a:effectLst/>
                          <a:latin typeface="Calibri" panose="020F0502020204030204" pitchFamily="34" charset="0"/>
                          <a:cs typeface="Calibri" panose="020F0502020204030204" pitchFamily="34" charset="0"/>
                        </a:rPr>
                        <a:t>SUMA</a:t>
                      </a:r>
                      <a:r>
                        <a:rPr lang="es-ES" sz="1400" b="0" spc="-30" dirty="0" smtClean="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DE</a:t>
                      </a:r>
                      <a:r>
                        <a:rPr lang="es-ES" sz="1400" b="0" spc="-2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MONTO_GASTO</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spcAft>
                          <a:spcPts val="0"/>
                        </a:spcAft>
                      </a:pPr>
                      <a:r>
                        <a:rPr lang="es-ES" sz="1400" b="0" dirty="0">
                          <a:effectLst/>
                          <a:latin typeface="Calibri" panose="020F0502020204030204" pitchFamily="34" charset="0"/>
                          <a:cs typeface="Calibri" panose="020F0502020204030204" pitchFamily="34" charset="0"/>
                        </a:rPr>
                        <a:t> </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114300">
                        <a:lnSpc>
                          <a:spcPts val="1295"/>
                        </a:lnSpc>
                        <a:spcBef>
                          <a:spcPts val="105"/>
                        </a:spcBef>
                        <a:spcAft>
                          <a:spcPts val="0"/>
                        </a:spcAft>
                      </a:pPr>
                      <a:r>
                        <a:rPr lang="es-ES" sz="1400" b="0" dirty="0" smtClean="0">
                          <a:effectLst/>
                          <a:latin typeface="Calibri" panose="020F0502020204030204" pitchFamily="34" charset="0"/>
                          <a:cs typeface="Calibri" panose="020F0502020204030204" pitchFamily="34" charset="0"/>
                        </a:rPr>
                        <a:t>ORGANISMO DEPORTIVO </a:t>
                      </a:r>
                    </a:p>
                    <a:p>
                      <a:pPr marL="114300">
                        <a:lnSpc>
                          <a:spcPts val="1295"/>
                        </a:lnSpc>
                        <a:spcBef>
                          <a:spcPts val="105"/>
                        </a:spcBef>
                        <a:spcAft>
                          <a:spcPts val="0"/>
                        </a:spcAft>
                      </a:pP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51130" algn="r">
                        <a:lnSpc>
                          <a:spcPts val="1295"/>
                        </a:lnSpc>
                        <a:spcBef>
                          <a:spcPts val="105"/>
                        </a:spcBef>
                        <a:spcAft>
                          <a:spcPts val="0"/>
                        </a:spcAft>
                      </a:pPr>
                      <a:r>
                        <a:rPr lang="es-ES" sz="1400" b="0">
                          <a:effectLst/>
                          <a:latin typeface="Calibri" panose="020F0502020204030204" pitchFamily="34" charset="0"/>
                          <a:cs typeface="Calibri" panose="020F0502020204030204" pitchFamily="34" charset="0"/>
                        </a:rPr>
                        <a:t>Total</a:t>
                      </a:r>
                      <a:r>
                        <a:rPr lang="es-ES" sz="1400" b="0" spc="-5">
                          <a:effectLst/>
                          <a:latin typeface="Calibri" panose="020F0502020204030204" pitchFamily="34" charset="0"/>
                          <a:cs typeface="Calibri" panose="020F0502020204030204" pitchFamily="34" charset="0"/>
                        </a:rPr>
                        <a:t> </a:t>
                      </a:r>
                      <a:r>
                        <a:rPr lang="es-ES" sz="1400" b="0">
                          <a:effectLst/>
                          <a:latin typeface="Calibri" panose="020F0502020204030204" pitchFamily="34" charset="0"/>
                          <a:cs typeface="Calibri" panose="020F0502020204030204" pitchFamily="34" charset="0"/>
                        </a:rPr>
                        <a:t>general</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114300">
                        <a:lnSpc>
                          <a:spcPts val="1320"/>
                        </a:lnSpc>
                        <a:spcBef>
                          <a:spcPts val="75"/>
                        </a:spcBef>
                        <a:spcAft>
                          <a:spcPts val="0"/>
                        </a:spcAft>
                      </a:pPr>
                      <a:r>
                        <a:rPr lang="es-ES" sz="1400" b="0" dirty="0">
                          <a:solidFill>
                            <a:schemeClr val="accent2"/>
                          </a:solidFill>
                          <a:effectLst/>
                          <a:latin typeface="Calibri" panose="020F0502020204030204" pitchFamily="34" charset="0"/>
                          <a:cs typeface="Calibri" panose="020F0502020204030204" pitchFamily="34" charset="0"/>
                        </a:rPr>
                        <a:t>LIGA</a:t>
                      </a:r>
                      <a:r>
                        <a:rPr lang="es-ES" sz="1400" b="0" spc="-25"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DEPORTIVA</a:t>
                      </a:r>
                      <a:r>
                        <a:rPr lang="es-ES" sz="1400" b="0" spc="-25"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CANTONAL</a:t>
                      </a:r>
                      <a:r>
                        <a:rPr lang="es-ES" sz="1400" b="0" spc="-20"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CENTINELA</a:t>
                      </a:r>
                      <a:r>
                        <a:rPr lang="es-ES" sz="1400" b="0" spc="-45"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DEL</a:t>
                      </a:r>
                      <a:r>
                        <a:rPr lang="es-ES" sz="1400" b="0" spc="-30"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CONDOR</a:t>
                      </a:r>
                      <a:endParaRPr lang="es-EC" sz="1400" b="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320"/>
                        </a:lnSpc>
                        <a:spcBef>
                          <a:spcPts val="75"/>
                        </a:spcBef>
                        <a:spcAft>
                          <a:spcPts val="0"/>
                        </a:spcAft>
                      </a:pPr>
                      <a:r>
                        <a:rPr lang="es-ES" sz="1400" b="0">
                          <a:effectLst/>
                          <a:latin typeface="Calibri" panose="020F0502020204030204" pitchFamily="34" charset="0"/>
                          <a:cs typeface="Calibri" panose="020F0502020204030204" pitchFamily="34" charset="0"/>
                        </a:rPr>
                        <a:t>15359,57</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114300">
                        <a:lnSpc>
                          <a:spcPts val="1295"/>
                        </a:lnSpc>
                        <a:spcBef>
                          <a:spcPts val="100"/>
                        </a:spcBef>
                        <a:spcAft>
                          <a:spcPts val="0"/>
                        </a:spcAft>
                      </a:pPr>
                      <a:r>
                        <a:rPr lang="es-ES" sz="1400" b="0" dirty="0">
                          <a:solidFill>
                            <a:srgbClr val="00B050"/>
                          </a:solidFill>
                          <a:effectLst/>
                          <a:latin typeface="Calibri" panose="020F0502020204030204" pitchFamily="34" charset="0"/>
                          <a:cs typeface="Calibri" panose="020F0502020204030204" pitchFamily="34" charset="0"/>
                        </a:rPr>
                        <a:t>LIGA</a:t>
                      </a:r>
                      <a:r>
                        <a:rPr lang="es-ES" sz="1400" b="0" spc="-3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DEPORTIVA</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CANTONAL</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a:t>
                      </a:r>
                      <a:r>
                        <a:rPr lang="es-ES" sz="1400" b="0" spc="-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ARENILLAS</a:t>
                      </a:r>
                      <a:endParaRPr lang="es-EC" sz="14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295"/>
                        </a:lnSpc>
                        <a:spcBef>
                          <a:spcPts val="100"/>
                        </a:spcBef>
                        <a:spcAft>
                          <a:spcPts val="0"/>
                        </a:spcAft>
                      </a:pPr>
                      <a:r>
                        <a:rPr lang="es-ES" sz="1400" b="0">
                          <a:effectLst/>
                          <a:latin typeface="Calibri" panose="020F0502020204030204" pitchFamily="34" charset="0"/>
                          <a:cs typeface="Calibri" panose="020F0502020204030204" pitchFamily="34" charset="0"/>
                        </a:rPr>
                        <a:t>11173,23</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114300">
                        <a:lnSpc>
                          <a:spcPts val="1295"/>
                        </a:lnSpc>
                        <a:spcBef>
                          <a:spcPts val="100"/>
                        </a:spcBef>
                        <a:spcAft>
                          <a:spcPts val="0"/>
                        </a:spcAft>
                      </a:pPr>
                      <a:r>
                        <a:rPr lang="es-ES" sz="1400" b="0" dirty="0">
                          <a:solidFill>
                            <a:srgbClr val="00B050"/>
                          </a:solidFill>
                          <a:effectLst/>
                          <a:latin typeface="Calibri" panose="020F0502020204030204" pitchFamily="34" charset="0"/>
                          <a:cs typeface="Calibri" panose="020F0502020204030204" pitchFamily="34" charset="0"/>
                        </a:rPr>
                        <a:t>LIGA</a:t>
                      </a:r>
                      <a:r>
                        <a:rPr lang="es-ES" sz="1400" b="0" spc="-3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DEPORTIVA</a:t>
                      </a:r>
                      <a:r>
                        <a:rPr lang="es-ES" sz="1400" b="0" spc="-3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CANTONAL</a:t>
                      </a:r>
                      <a:r>
                        <a:rPr lang="es-ES" sz="1400" b="0" spc="-2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a:t>
                      </a:r>
                      <a:r>
                        <a:rPr lang="es-ES" sz="1400" b="0" spc="-1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BALSAS</a:t>
                      </a:r>
                      <a:endParaRPr lang="es-EC" sz="14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295"/>
                        </a:lnSpc>
                        <a:spcBef>
                          <a:spcPts val="100"/>
                        </a:spcBef>
                        <a:spcAft>
                          <a:spcPts val="0"/>
                        </a:spcAft>
                      </a:pPr>
                      <a:r>
                        <a:rPr lang="es-ES" sz="1400" b="0">
                          <a:effectLst/>
                          <a:latin typeface="Calibri" panose="020F0502020204030204" pitchFamily="34" charset="0"/>
                          <a:cs typeface="Calibri" panose="020F0502020204030204" pitchFamily="34" charset="0"/>
                        </a:rPr>
                        <a:t>10464,28</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114300">
                        <a:lnSpc>
                          <a:spcPts val="1320"/>
                        </a:lnSpc>
                        <a:spcBef>
                          <a:spcPts val="75"/>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2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CANTONAL</a:t>
                      </a:r>
                      <a:r>
                        <a:rPr lang="es-ES" sz="1400" b="0" spc="-2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a:t>
                      </a:r>
                      <a:r>
                        <a:rPr lang="es-ES" sz="1400" b="0" spc="-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CALVAS</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320"/>
                        </a:lnSpc>
                        <a:spcBef>
                          <a:spcPts val="75"/>
                        </a:spcBef>
                        <a:spcAft>
                          <a:spcPts val="0"/>
                        </a:spcAft>
                      </a:pPr>
                      <a:r>
                        <a:rPr lang="es-ES" sz="1400" b="0">
                          <a:effectLst/>
                          <a:latin typeface="Calibri" panose="020F0502020204030204" pitchFamily="34" charset="0"/>
                          <a:cs typeface="Calibri" panose="020F0502020204030204" pitchFamily="34" charset="0"/>
                        </a:rPr>
                        <a:t>15714,56</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114300">
                        <a:lnSpc>
                          <a:spcPts val="1300"/>
                        </a:lnSpc>
                        <a:spcBef>
                          <a:spcPts val="100"/>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3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3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CANTONAL</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a:t>
                      </a:r>
                      <a:r>
                        <a:rPr lang="es-ES" sz="1400" b="0" spc="-2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CATAMAYO</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300"/>
                        </a:lnSpc>
                        <a:spcBef>
                          <a:spcPts val="100"/>
                        </a:spcBef>
                        <a:spcAft>
                          <a:spcPts val="0"/>
                        </a:spcAft>
                      </a:pPr>
                      <a:r>
                        <a:rPr lang="es-ES" sz="1400" b="0">
                          <a:effectLst/>
                          <a:latin typeface="Calibri" panose="020F0502020204030204" pitchFamily="34" charset="0"/>
                          <a:cs typeface="Calibri" panose="020F0502020204030204" pitchFamily="34" charset="0"/>
                        </a:rPr>
                        <a:t>20323,04</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87325">
                <a:tc>
                  <a:txBody>
                    <a:bodyPr/>
                    <a:lstStyle/>
                    <a:p>
                      <a:pPr marL="114300">
                        <a:lnSpc>
                          <a:spcPts val="1295"/>
                        </a:lnSpc>
                        <a:spcBef>
                          <a:spcPts val="75"/>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2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CANTONAL</a:t>
                      </a:r>
                      <a:r>
                        <a:rPr lang="es-ES" sz="1400" b="0" spc="-2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a:t>
                      </a:r>
                      <a:r>
                        <a:rPr lang="es-ES" sz="1400" b="0" spc="-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CELICA</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295"/>
                        </a:lnSpc>
                        <a:spcBef>
                          <a:spcPts val="75"/>
                        </a:spcBef>
                        <a:spcAft>
                          <a:spcPts val="0"/>
                        </a:spcAft>
                      </a:pPr>
                      <a:r>
                        <a:rPr lang="es-ES" sz="1400" b="0">
                          <a:effectLst/>
                          <a:latin typeface="Calibri" panose="020F0502020204030204" pitchFamily="34" charset="0"/>
                          <a:cs typeface="Calibri" panose="020F0502020204030204" pitchFamily="34" charset="0"/>
                        </a:rPr>
                        <a:t>9703,47</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3675">
                <a:tc>
                  <a:txBody>
                    <a:bodyPr/>
                    <a:lstStyle/>
                    <a:p>
                      <a:pPr marL="114300">
                        <a:lnSpc>
                          <a:spcPts val="1320"/>
                        </a:lnSpc>
                        <a:spcBef>
                          <a:spcPts val="100"/>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3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CANTONAL</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a:t>
                      </a:r>
                      <a:r>
                        <a:rPr lang="es-ES" sz="1400" b="0" spc="-1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CHAGUARPAMBA</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320"/>
                        </a:lnSpc>
                        <a:spcBef>
                          <a:spcPts val="100"/>
                        </a:spcBef>
                        <a:spcAft>
                          <a:spcPts val="0"/>
                        </a:spcAft>
                      </a:pPr>
                      <a:r>
                        <a:rPr lang="es-ES" sz="1400" b="0">
                          <a:effectLst/>
                          <a:latin typeface="Calibri" panose="020F0502020204030204" pitchFamily="34" charset="0"/>
                          <a:cs typeface="Calibri" panose="020F0502020204030204" pitchFamily="34" charset="0"/>
                        </a:rPr>
                        <a:t>10280,33</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114300">
                        <a:lnSpc>
                          <a:spcPts val="1295"/>
                        </a:lnSpc>
                        <a:spcBef>
                          <a:spcPts val="100"/>
                        </a:spcBef>
                        <a:spcAft>
                          <a:spcPts val="0"/>
                        </a:spcAft>
                      </a:pPr>
                      <a:r>
                        <a:rPr lang="es-ES" sz="1400" b="0" dirty="0">
                          <a:solidFill>
                            <a:srgbClr val="00B050"/>
                          </a:solidFill>
                          <a:effectLst/>
                          <a:latin typeface="Calibri" panose="020F0502020204030204" pitchFamily="34" charset="0"/>
                          <a:cs typeface="Calibri" panose="020F0502020204030204" pitchFamily="34" charset="0"/>
                        </a:rPr>
                        <a:t>LIGA</a:t>
                      </a:r>
                      <a:r>
                        <a:rPr lang="es-ES" sz="1400" b="0" spc="-5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DEPORTIVA</a:t>
                      </a:r>
                      <a:r>
                        <a:rPr lang="es-ES" sz="1400" b="0" spc="-2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CANTONAL</a:t>
                      </a:r>
                      <a:r>
                        <a:rPr lang="es-ES" sz="1400" b="0" spc="-1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a:t>
                      </a:r>
                      <a:r>
                        <a:rPr lang="es-ES" sz="1400" b="0" spc="-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CHILLA</a:t>
                      </a:r>
                      <a:endParaRPr lang="es-EC" sz="14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295"/>
                        </a:lnSpc>
                        <a:spcBef>
                          <a:spcPts val="100"/>
                        </a:spcBef>
                        <a:spcAft>
                          <a:spcPts val="0"/>
                        </a:spcAft>
                      </a:pPr>
                      <a:r>
                        <a:rPr lang="es-ES" sz="1400" b="0">
                          <a:effectLst/>
                          <a:latin typeface="Calibri" panose="020F0502020204030204" pitchFamily="34" charset="0"/>
                          <a:cs typeface="Calibri" panose="020F0502020204030204" pitchFamily="34" charset="0"/>
                        </a:rPr>
                        <a:t>8835,97</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87325">
                <a:tc>
                  <a:txBody>
                    <a:bodyPr/>
                    <a:lstStyle/>
                    <a:p>
                      <a:pPr marL="114300">
                        <a:lnSpc>
                          <a:spcPts val="1295"/>
                        </a:lnSpc>
                        <a:spcBef>
                          <a:spcPts val="75"/>
                        </a:spcBef>
                        <a:spcAft>
                          <a:spcPts val="0"/>
                        </a:spcAft>
                      </a:pPr>
                      <a:r>
                        <a:rPr lang="es-ES" sz="1400" b="0" dirty="0">
                          <a:solidFill>
                            <a:schemeClr val="accent2"/>
                          </a:solidFill>
                          <a:effectLst/>
                          <a:latin typeface="Calibri" panose="020F0502020204030204" pitchFamily="34" charset="0"/>
                          <a:cs typeface="Calibri" panose="020F0502020204030204" pitchFamily="34" charset="0"/>
                        </a:rPr>
                        <a:t>LIGA</a:t>
                      </a:r>
                      <a:r>
                        <a:rPr lang="es-ES" sz="1400" b="0" spc="-50"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DEPORTIVA</a:t>
                      </a:r>
                      <a:r>
                        <a:rPr lang="es-ES" sz="1400" b="0" spc="-25"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CANTONAL</a:t>
                      </a:r>
                      <a:r>
                        <a:rPr lang="es-ES" sz="1400" b="0" spc="-15"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DE</a:t>
                      </a:r>
                      <a:r>
                        <a:rPr lang="es-ES" sz="1400" b="0" spc="-5"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CHINCHIPE</a:t>
                      </a:r>
                      <a:endParaRPr lang="es-EC" sz="1400" b="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295"/>
                        </a:lnSpc>
                        <a:spcBef>
                          <a:spcPts val="75"/>
                        </a:spcBef>
                        <a:spcAft>
                          <a:spcPts val="0"/>
                        </a:spcAft>
                      </a:pPr>
                      <a:r>
                        <a:rPr lang="es-ES" sz="1400" b="0">
                          <a:effectLst/>
                          <a:latin typeface="Calibri" panose="020F0502020204030204" pitchFamily="34" charset="0"/>
                          <a:cs typeface="Calibri" panose="020F0502020204030204" pitchFamily="34" charset="0"/>
                        </a:rPr>
                        <a:t>21893,62</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3675">
                <a:tc>
                  <a:txBody>
                    <a:bodyPr/>
                    <a:lstStyle/>
                    <a:p>
                      <a:pPr marL="114300">
                        <a:lnSpc>
                          <a:spcPts val="1320"/>
                        </a:lnSpc>
                        <a:spcBef>
                          <a:spcPts val="100"/>
                        </a:spcBef>
                        <a:spcAft>
                          <a:spcPts val="0"/>
                        </a:spcAft>
                      </a:pPr>
                      <a:r>
                        <a:rPr lang="es-ES" sz="1400" b="0" dirty="0">
                          <a:solidFill>
                            <a:srgbClr val="00B050"/>
                          </a:solidFill>
                          <a:effectLst/>
                          <a:latin typeface="Calibri" panose="020F0502020204030204" pitchFamily="34" charset="0"/>
                          <a:cs typeface="Calibri" panose="020F0502020204030204" pitchFamily="34" charset="0"/>
                        </a:rPr>
                        <a:t>LIGA</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DEPORTIVA</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CANTONAL</a:t>
                      </a:r>
                      <a:r>
                        <a:rPr lang="es-ES" sz="1400" b="0" spc="-2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a:t>
                      </a:r>
                      <a:r>
                        <a:rPr lang="es-ES" sz="1400" b="0" spc="-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EL</a:t>
                      </a:r>
                      <a:r>
                        <a:rPr lang="es-ES" sz="1400" b="0" spc="-3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GUABO</a:t>
                      </a:r>
                      <a:endParaRPr lang="es-EC" sz="14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320"/>
                        </a:lnSpc>
                        <a:spcBef>
                          <a:spcPts val="100"/>
                        </a:spcBef>
                        <a:spcAft>
                          <a:spcPts val="0"/>
                        </a:spcAft>
                      </a:pPr>
                      <a:r>
                        <a:rPr lang="es-ES" sz="1400" b="0">
                          <a:effectLst/>
                          <a:latin typeface="Calibri" panose="020F0502020204030204" pitchFamily="34" charset="0"/>
                          <a:cs typeface="Calibri" panose="020F0502020204030204" pitchFamily="34" charset="0"/>
                        </a:rPr>
                        <a:t>6349,32</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87325">
                <a:tc>
                  <a:txBody>
                    <a:bodyPr/>
                    <a:lstStyle/>
                    <a:p>
                      <a:pPr marL="114300">
                        <a:lnSpc>
                          <a:spcPts val="1295"/>
                        </a:lnSpc>
                        <a:spcBef>
                          <a:spcPts val="80"/>
                        </a:spcBef>
                        <a:spcAft>
                          <a:spcPts val="0"/>
                        </a:spcAft>
                      </a:pPr>
                      <a:r>
                        <a:rPr lang="es-ES" sz="1400" b="0">
                          <a:solidFill>
                            <a:schemeClr val="accent1"/>
                          </a:solidFill>
                          <a:effectLst/>
                          <a:latin typeface="Calibri" panose="020F0502020204030204" pitchFamily="34" charset="0"/>
                          <a:cs typeface="Calibri" panose="020F0502020204030204" pitchFamily="34" charset="0"/>
                        </a:rPr>
                        <a:t>LIGA</a:t>
                      </a:r>
                      <a:r>
                        <a:rPr lang="es-ES" sz="1400" b="0" spc="-45">
                          <a:solidFill>
                            <a:schemeClr val="accent1"/>
                          </a:solidFill>
                          <a:effectLst/>
                          <a:latin typeface="Calibri" panose="020F0502020204030204" pitchFamily="34" charset="0"/>
                          <a:cs typeface="Calibri" panose="020F0502020204030204" pitchFamily="34" charset="0"/>
                        </a:rPr>
                        <a:t> </a:t>
                      </a:r>
                      <a:r>
                        <a:rPr lang="es-ES" sz="1400" b="0">
                          <a:solidFill>
                            <a:schemeClr val="accent1"/>
                          </a:solidFill>
                          <a:effectLst/>
                          <a:latin typeface="Calibri" panose="020F0502020204030204" pitchFamily="34" charset="0"/>
                          <a:cs typeface="Calibri" panose="020F0502020204030204" pitchFamily="34" charset="0"/>
                        </a:rPr>
                        <a:t>DEPORTIVA</a:t>
                      </a:r>
                      <a:r>
                        <a:rPr lang="es-ES" sz="1400" b="0" spc="-45">
                          <a:solidFill>
                            <a:schemeClr val="accent1"/>
                          </a:solidFill>
                          <a:effectLst/>
                          <a:latin typeface="Calibri" panose="020F0502020204030204" pitchFamily="34" charset="0"/>
                          <a:cs typeface="Calibri" panose="020F0502020204030204" pitchFamily="34" charset="0"/>
                        </a:rPr>
                        <a:t> </a:t>
                      </a:r>
                      <a:r>
                        <a:rPr lang="es-ES" sz="1400" b="0">
                          <a:solidFill>
                            <a:schemeClr val="accent1"/>
                          </a:solidFill>
                          <a:effectLst/>
                          <a:latin typeface="Calibri" panose="020F0502020204030204" pitchFamily="34" charset="0"/>
                          <a:cs typeface="Calibri" panose="020F0502020204030204" pitchFamily="34" charset="0"/>
                        </a:rPr>
                        <a:t>CANTONAL</a:t>
                      </a:r>
                      <a:r>
                        <a:rPr lang="es-ES" sz="1400" b="0" spc="-20">
                          <a:solidFill>
                            <a:schemeClr val="accent1"/>
                          </a:solidFill>
                          <a:effectLst/>
                          <a:latin typeface="Calibri" panose="020F0502020204030204" pitchFamily="34" charset="0"/>
                          <a:cs typeface="Calibri" panose="020F0502020204030204" pitchFamily="34" charset="0"/>
                        </a:rPr>
                        <a:t> </a:t>
                      </a:r>
                      <a:r>
                        <a:rPr lang="es-ES" sz="1400" b="0">
                          <a:solidFill>
                            <a:schemeClr val="accent1"/>
                          </a:solidFill>
                          <a:effectLst/>
                          <a:latin typeface="Calibri" panose="020F0502020204030204" pitchFamily="34" charset="0"/>
                          <a:cs typeface="Calibri" panose="020F0502020204030204" pitchFamily="34" charset="0"/>
                        </a:rPr>
                        <a:t>DE ESPINDOLA</a:t>
                      </a:r>
                      <a:endParaRPr lang="es-EC" sz="1400" b="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295"/>
                        </a:lnSpc>
                        <a:spcBef>
                          <a:spcPts val="80"/>
                        </a:spcBef>
                        <a:spcAft>
                          <a:spcPts val="0"/>
                        </a:spcAft>
                      </a:pPr>
                      <a:r>
                        <a:rPr lang="es-ES" sz="1400" b="0">
                          <a:effectLst/>
                          <a:latin typeface="Calibri" panose="020F0502020204030204" pitchFamily="34" charset="0"/>
                          <a:cs typeface="Calibri" panose="020F0502020204030204" pitchFamily="34" charset="0"/>
                        </a:rPr>
                        <a:t>5049,99</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114300">
                        <a:lnSpc>
                          <a:spcPts val="1295"/>
                        </a:lnSpc>
                        <a:spcBef>
                          <a:spcPts val="100"/>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5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3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CANTONAL</a:t>
                      </a:r>
                      <a:r>
                        <a:rPr lang="es-ES" sz="1400" b="0" spc="-2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a:t>
                      </a:r>
                      <a:r>
                        <a:rPr lang="es-ES" sz="1400" b="0" spc="-3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GONZANAMA</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295"/>
                        </a:lnSpc>
                        <a:spcBef>
                          <a:spcPts val="100"/>
                        </a:spcBef>
                        <a:spcAft>
                          <a:spcPts val="0"/>
                        </a:spcAft>
                      </a:pPr>
                      <a:r>
                        <a:rPr lang="es-ES" sz="1400" b="0">
                          <a:effectLst/>
                          <a:latin typeface="Calibri" panose="020F0502020204030204" pitchFamily="34" charset="0"/>
                          <a:cs typeface="Calibri" panose="020F0502020204030204" pitchFamily="34" charset="0"/>
                        </a:rPr>
                        <a:t>13722,74</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114300">
                        <a:lnSpc>
                          <a:spcPts val="1320"/>
                        </a:lnSpc>
                        <a:spcBef>
                          <a:spcPts val="75"/>
                        </a:spcBef>
                        <a:spcAft>
                          <a:spcPts val="0"/>
                        </a:spcAft>
                      </a:pPr>
                      <a:r>
                        <a:rPr lang="es-ES" sz="1400" b="0" dirty="0">
                          <a:solidFill>
                            <a:srgbClr val="00B050"/>
                          </a:solidFill>
                          <a:effectLst/>
                          <a:latin typeface="Calibri" panose="020F0502020204030204" pitchFamily="34" charset="0"/>
                          <a:cs typeface="Calibri" panose="020F0502020204030204" pitchFamily="34" charset="0"/>
                        </a:rPr>
                        <a:t>LIGA</a:t>
                      </a:r>
                      <a:r>
                        <a:rPr lang="es-ES" sz="1400" b="0" spc="-3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DEPORTIVA</a:t>
                      </a:r>
                      <a:r>
                        <a:rPr lang="es-ES" sz="1400" b="0" spc="-3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CANTONAL</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a:t>
                      </a:r>
                      <a:r>
                        <a:rPr lang="es-ES" sz="1400" b="0" spc="-1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HUAQUILLAS</a:t>
                      </a:r>
                      <a:endParaRPr lang="es-EC" sz="14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320"/>
                        </a:lnSpc>
                        <a:spcBef>
                          <a:spcPts val="75"/>
                        </a:spcBef>
                        <a:spcAft>
                          <a:spcPts val="0"/>
                        </a:spcAft>
                      </a:pPr>
                      <a:r>
                        <a:rPr lang="es-ES" sz="1400" b="0">
                          <a:effectLst/>
                          <a:latin typeface="Calibri" panose="020F0502020204030204" pitchFamily="34" charset="0"/>
                          <a:cs typeface="Calibri" panose="020F0502020204030204" pitchFamily="34" charset="0"/>
                        </a:rPr>
                        <a:t>14063,19</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114300">
                        <a:lnSpc>
                          <a:spcPts val="1295"/>
                        </a:lnSpc>
                        <a:spcBef>
                          <a:spcPts val="100"/>
                        </a:spcBef>
                        <a:spcAft>
                          <a:spcPts val="0"/>
                        </a:spcAft>
                      </a:pPr>
                      <a:r>
                        <a:rPr lang="es-ES" sz="1400" b="0" dirty="0">
                          <a:solidFill>
                            <a:srgbClr val="00B050"/>
                          </a:solidFill>
                          <a:effectLst/>
                          <a:latin typeface="Calibri" panose="020F0502020204030204" pitchFamily="34" charset="0"/>
                          <a:cs typeface="Calibri" panose="020F0502020204030204" pitchFamily="34" charset="0"/>
                        </a:rPr>
                        <a:t>LIGA</a:t>
                      </a:r>
                      <a:r>
                        <a:rPr lang="es-ES" sz="1400" b="0" spc="-3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DEPORTIVA</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CANTONAL</a:t>
                      </a:r>
                      <a:r>
                        <a:rPr lang="es-ES" sz="1400" b="0" spc="-2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a:t>
                      </a:r>
                      <a:r>
                        <a:rPr lang="es-ES" sz="1400" b="0" spc="-1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LAS</a:t>
                      </a:r>
                      <a:r>
                        <a:rPr lang="es-ES" sz="1400" b="0" spc="-4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LAJAS</a:t>
                      </a:r>
                      <a:endParaRPr lang="es-EC" sz="14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295"/>
                        </a:lnSpc>
                        <a:spcBef>
                          <a:spcPts val="100"/>
                        </a:spcBef>
                        <a:spcAft>
                          <a:spcPts val="0"/>
                        </a:spcAft>
                      </a:pPr>
                      <a:r>
                        <a:rPr lang="es-ES" sz="1400" b="0">
                          <a:effectLst/>
                          <a:latin typeface="Calibri" panose="020F0502020204030204" pitchFamily="34" charset="0"/>
                          <a:cs typeface="Calibri" panose="020F0502020204030204" pitchFamily="34" charset="0"/>
                        </a:rPr>
                        <a:t>10197,24</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114300">
                        <a:lnSpc>
                          <a:spcPts val="1295"/>
                        </a:lnSpc>
                        <a:spcBef>
                          <a:spcPts val="100"/>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2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CANTONAL</a:t>
                      </a:r>
                      <a:r>
                        <a:rPr lang="es-ES" sz="1400" b="0" spc="-2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a:t>
                      </a:r>
                      <a:r>
                        <a:rPr lang="es-ES" sz="1400" b="0" spc="-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MACARA</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295"/>
                        </a:lnSpc>
                        <a:spcBef>
                          <a:spcPts val="100"/>
                        </a:spcBef>
                        <a:spcAft>
                          <a:spcPts val="0"/>
                        </a:spcAft>
                      </a:pPr>
                      <a:r>
                        <a:rPr lang="es-ES" sz="1400" b="0">
                          <a:effectLst/>
                          <a:latin typeface="Calibri" panose="020F0502020204030204" pitchFamily="34" charset="0"/>
                          <a:cs typeface="Calibri" panose="020F0502020204030204" pitchFamily="34" charset="0"/>
                        </a:rPr>
                        <a:t>14035,85</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114300">
                        <a:lnSpc>
                          <a:spcPts val="1325"/>
                        </a:lnSpc>
                        <a:spcBef>
                          <a:spcPts val="75"/>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CANTONAL</a:t>
                      </a:r>
                      <a:r>
                        <a:rPr lang="es-ES" sz="1400" b="0" spc="-2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a:t>
                      </a:r>
                      <a:r>
                        <a:rPr lang="es-ES" sz="1400" b="0" spc="-1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PALTAS</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325"/>
                        </a:lnSpc>
                        <a:spcBef>
                          <a:spcPts val="75"/>
                        </a:spcBef>
                        <a:spcAft>
                          <a:spcPts val="0"/>
                        </a:spcAft>
                      </a:pPr>
                      <a:r>
                        <a:rPr lang="es-ES" sz="1400" b="0">
                          <a:effectLst/>
                          <a:latin typeface="Calibri" panose="020F0502020204030204" pitchFamily="34" charset="0"/>
                          <a:cs typeface="Calibri" panose="020F0502020204030204" pitchFamily="34" charset="0"/>
                        </a:rPr>
                        <a:t>18437,05</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114300">
                        <a:lnSpc>
                          <a:spcPts val="1295"/>
                        </a:lnSpc>
                        <a:spcBef>
                          <a:spcPts val="100"/>
                        </a:spcBef>
                        <a:spcAft>
                          <a:spcPts val="0"/>
                        </a:spcAft>
                      </a:pPr>
                      <a:r>
                        <a:rPr lang="es-ES" sz="1400" b="0" dirty="0">
                          <a:solidFill>
                            <a:schemeClr val="accent2"/>
                          </a:solidFill>
                          <a:effectLst/>
                          <a:latin typeface="Calibri" panose="020F0502020204030204" pitchFamily="34" charset="0"/>
                          <a:cs typeface="Calibri" panose="020F0502020204030204" pitchFamily="34" charset="0"/>
                        </a:rPr>
                        <a:t>LIGA</a:t>
                      </a:r>
                      <a:r>
                        <a:rPr lang="es-ES" sz="1400" b="0" spc="-35"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DEPORTIVA</a:t>
                      </a:r>
                      <a:r>
                        <a:rPr lang="es-ES" sz="1400" b="0" spc="-30"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CANTONAL</a:t>
                      </a:r>
                      <a:r>
                        <a:rPr lang="es-ES" sz="1400" b="0" spc="-25"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DE</a:t>
                      </a:r>
                      <a:r>
                        <a:rPr lang="es-ES" sz="1400" b="0" spc="-10"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PAQUISHA</a:t>
                      </a:r>
                      <a:endParaRPr lang="es-EC" sz="1400" b="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295"/>
                        </a:lnSpc>
                        <a:spcBef>
                          <a:spcPts val="100"/>
                        </a:spcBef>
                        <a:spcAft>
                          <a:spcPts val="0"/>
                        </a:spcAft>
                      </a:pPr>
                      <a:r>
                        <a:rPr lang="es-ES" sz="1400" b="0">
                          <a:effectLst/>
                          <a:latin typeface="Calibri" panose="020F0502020204030204" pitchFamily="34" charset="0"/>
                          <a:cs typeface="Calibri" panose="020F0502020204030204" pitchFamily="34" charset="0"/>
                        </a:rPr>
                        <a:t>11970,82</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87325">
                <a:tc>
                  <a:txBody>
                    <a:bodyPr/>
                    <a:lstStyle/>
                    <a:p>
                      <a:pPr marL="114300">
                        <a:lnSpc>
                          <a:spcPts val="1295"/>
                        </a:lnSpc>
                        <a:spcBef>
                          <a:spcPts val="75"/>
                        </a:spcBef>
                        <a:spcAft>
                          <a:spcPts val="0"/>
                        </a:spcAft>
                      </a:pPr>
                      <a:r>
                        <a:rPr lang="es-ES" sz="1400" b="0" dirty="0">
                          <a:solidFill>
                            <a:srgbClr val="00B050"/>
                          </a:solidFill>
                          <a:effectLst/>
                          <a:latin typeface="Calibri" panose="020F0502020204030204" pitchFamily="34" charset="0"/>
                          <a:cs typeface="Calibri" panose="020F0502020204030204" pitchFamily="34" charset="0"/>
                        </a:rPr>
                        <a:t>LIGA</a:t>
                      </a:r>
                      <a:r>
                        <a:rPr lang="es-ES" sz="1400" b="0" spc="-5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DEPORTIVA</a:t>
                      </a:r>
                      <a:r>
                        <a:rPr lang="es-ES" sz="1400" b="0" spc="-3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CANTONAL</a:t>
                      </a:r>
                      <a:r>
                        <a:rPr lang="es-ES" sz="1400" b="0" spc="-2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a:t>
                      </a:r>
                      <a:r>
                        <a:rPr lang="es-ES" sz="1400" b="0" spc="-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PASAJE</a:t>
                      </a:r>
                      <a:endParaRPr lang="es-EC" sz="14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295"/>
                        </a:lnSpc>
                        <a:spcBef>
                          <a:spcPts val="75"/>
                        </a:spcBef>
                        <a:spcAft>
                          <a:spcPts val="0"/>
                        </a:spcAft>
                      </a:pPr>
                      <a:r>
                        <a:rPr lang="es-ES" sz="1400" b="0">
                          <a:effectLst/>
                          <a:latin typeface="Calibri" panose="020F0502020204030204" pitchFamily="34" charset="0"/>
                          <a:cs typeface="Calibri" panose="020F0502020204030204" pitchFamily="34" charset="0"/>
                        </a:rPr>
                        <a:t>25641,24</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3675">
                <a:tc>
                  <a:txBody>
                    <a:bodyPr/>
                    <a:lstStyle/>
                    <a:p>
                      <a:pPr marL="114300">
                        <a:lnSpc>
                          <a:spcPts val="1320"/>
                        </a:lnSpc>
                        <a:spcBef>
                          <a:spcPts val="100"/>
                        </a:spcBef>
                        <a:spcAft>
                          <a:spcPts val="0"/>
                        </a:spcAft>
                      </a:pPr>
                      <a:r>
                        <a:rPr lang="es-ES" sz="1400" b="0" dirty="0">
                          <a:solidFill>
                            <a:srgbClr val="00B050"/>
                          </a:solidFill>
                          <a:effectLst/>
                          <a:latin typeface="Calibri" panose="020F0502020204030204" pitchFamily="34" charset="0"/>
                          <a:cs typeface="Calibri" panose="020F0502020204030204" pitchFamily="34" charset="0"/>
                        </a:rPr>
                        <a:t>LIGA</a:t>
                      </a:r>
                      <a:r>
                        <a:rPr lang="es-ES" sz="1400" b="0" spc="-3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DEPORTIVA</a:t>
                      </a:r>
                      <a:r>
                        <a:rPr lang="es-ES" sz="1400" b="0" spc="-3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CANTONAL</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a:t>
                      </a:r>
                      <a:r>
                        <a:rPr lang="es-ES" sz="1400" b="0" spc="-1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PINAS</a:t>
                      </a:r>
                      <a:endParaRPr lang="es-EC" sz="14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320"/>
                        </a:lnSpc>
                        <a:spcBef>
                          <a:spcPts val="100"/>
                        </a:spcBef>
                        <a:spcAft>
                          <a:spcPts val="0"/>
                        </a:spcAft>
                      </a:pPr>
                      <a:r>
                        <a:rPr lang="es-ES" sz="1400" b="0" dirty="0">
                          <a:effectLst/>
                          <a:latin typeface="Calibri" panose="020F0502020204030204" pitchFamily="34" charset="0"/>
                          <a:cs typeface="Calibri" panose="020F0502020204030204" pitchFamily="34" charset="0"/>
                        </a:rPr>
                        <a:t>1323,46</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bl>
          </a:graphicData>
        </a:graphic>
      </p:graphicFrame>
      <p:sp>
        <p:nvSpPr>
          <p:cNvPr id="8"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rgbClr val="212D5A"/>
                </a:solidFill>
                <a:latin typeface="Arial"/>
                <a:ea typeface="Arial"/>
                <a:cs typeface="Arial"/>
                <a:sym typeface="Arial"/>
              </a:rPr>
              <a:t>Coordinación Zonal 7 - Deporte</a:t>
            </a:r>
            <a:endParaRPr b="1" i="0" u="none" strike="noStrike" cap="none" dirty="0">
              <a:solidFill>
                <a:srgbClr val="000000"/>
              </a:solidFill>
              <a:latin typeface="Arial"/>
              <a:ea typeface="Arial"/>
              <a:cs typeface="Arial"/>
              <a:sym typeface="Arial"/>
            </a:endParaRPr>
          </a:p>
        </p:txBody>
      </p:sp>
      <p:sp>
        <p:nvSpPr>
          <p:cNvPr id="9" name="CuadroTexto 8"/>
          <p:cNvSpPr txBox="1"/>
          <p:nvPr/>
        </p:nvSpPr>
        <p:spPr>
          <a:xfrm>
            <a:off x="8217215" y="2597451"/>
            <a:ext cx="2264266" cy="830997"/>
          </a:xfrm>
          <a:prstGeom prst="rect">
            <a:avLst/>
          </a:prstGeom>
          <a:noFill/>
        </p:spPr>
        <p:txBody>
          <a:bodyPr wrap="square" rtlCol="0">
            <a:spAutoFit/>
          </a:bodyPr>
          <a:lstStyle/>
          <a:p>
            <a:r>
              <a:rPr lang="es-ES" sz="1600" dirty="0" smtClean="0">
                <a:solidFill>
                  <a:srgbClr val="00B050"/>
                </a:solidFill>
              </a:rPr>
              <a:t>El Oro: 11</a:t>
            </a:r>
          </a:p>
          <a:p>
            <a:r>
              <a:rPr lang="es-ES" sz="1600" dirty="0" smtClean="0">
                <a:solidFill>
                  <a:schemeClr val="accent1"/>
                </a:solidFill>
              </a:rPr>
              <a:t>Loja: 12</a:t>
            </a:r>
          </a:p>
          <a:p>
            <a:r>
              <a:rPr lang="es-ES" sz="1600" dirty="0" smtClean="0">
                <a:solidFill>
                  <a:schemeClr val="accent2"/>
                </a:solidFill>
              </a:rPr>
              <a:t>Zamora Chinchipe: 8 </a:t>
            </a:r>
            <a:endParaRPr lang="es-EC" sz="1600" dirty="0">
              <a:solidFill>
                <a:schemeClr val="accent2"/>
              </a:solidFill>
            </a:endParaRPr>
          </a:p>
        </p:txBody>
      </p:sp>
    </p:spTree>
    <p:extLst>
      <p:ext uri="{BB962C8B-B14F-4D97-AF65-F5344CB8AC3E}">
        <p14:creationId xmlns:p14="http://schemas.microsoft.com/office/powerpoint/2010/main" val="652628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0" y="0"/>
            <a:ext cx="12193084" cy="6856897"/>
          </a:xfrm>
          <a:prstGeom prst="rect">
            <a:avLst/>
          </a:prstGeom>
          <a:noFill/>
          <a:ln>
            <a:noFill/>
          </a:ln>
        </p:spPr>
      </p:pic>
      <p:sp>
        <p:nvSpPr>
          <p:cNvPr id="3" name="Rectángulo 2"/>
          <p:cNvSpPr/>
          <p:nvPr/>
        </p:nvSpPr>
        <p:spPr>
          <a:xfrm>
            <a:off x="632346" y="736210"/>
            <a:ext cx="9303224" cy="646331"/>
          </a:xfrm>
          <a:prstGeom prst="rect">
            <a:avLst/>
          </a:prstGeom>
        </p:spPr>
        <p:txBody>
          <a:bodyPr wrap="square">
            <a:spAutoFit/>
          </a:bodyPr>
          <a:lstStyle/>
          <a:p>
            <a:pPr lvl="0"/>
            <a:r>
              <a:rPr lang="es-ES" sz="1800" b="1" dirty="0">
                <a:latin typeface="Calibri" panose="020F0502020204030204" pitchFamily="34" charset="0"/>
                <a:cs typeface="Calibri" panose="020F0502020204030204" pitchFamily="34" charset="0"/>
              </a:rPr>
              <a:t>ASIGNACIÓN DE RECURSOS ECONÓMICOS A ORGANIZACIONES DEPORTIVAS</a:t>
            </a:r>
            <a:endParaRPr lang="es-EC" sz="1800" b="1" dirty="0">
              <a:latin typeface="Calibri" panose="020F0502020204030204" pitchFamily="34" charset="0"/>
              <a:cs typeface="Calibri" panose="020F0502020204030204" pitchFamily="34" charset="0"/>
            </a:endParaRPr>
          </a:p>
          <a:p>
            <a:r>
              <a:rPr lang="es-ES" sz="1800" b="1" dirty="0">
                <a:latin typeface="Calibri" panose="020F0502020204030204" pitchFamily="34" charset="0"/>
                <a:cs typeface="Calibri" panose="020F0502020204030204" pitchFamily="34" charset="0"/>
              </a:rPr>
              <a:t> </a:t>
            </a:r>
            <a:endParaRPr lang="es-EC" sz="1800" dirty="0">
              <a:latin typeface="Calibri" panose="020F0502020204030204" pitchFamily="34" charset="0"/>
              <a:cs typeface="Calibri" panose="020F0502020204030204" pitchFamily="34" charset="0"/>
            </a:endParaRPr>
          </a:p>
        </p:txBody>
      </p:sp>
      <p:sp>
        <p:nvSpPr>
          <p:cNvPr id="7" name="Rectángulo 6"/>
          <p:cNvSpPr/>
          <p:nvPr/>
        </p:nvSpPr>
        <p:spPr>
          <a:xfrm>
            <a:off x="3948920" y="1324188"/>
            <a:ext cx="3431709" cy="307777"/>
          </a:xfrm>
          <a:prstGeom prst="rect">
            <a:avLst/>
          </a:prstGeom>
        </p:spPr>
        <p:txBody>
          <a:bodyPr wrap="none">
            <a:spAutoFit/>
          </a:bodyPr>
          <a:lstStyle/>
          <a:p>
            <a:pPr marL="855345" marR="861695" algn="ctr"/>
            <a:r>
              <a:rPr lang="es-ES" b="1" dirty="0" smtClean="0">
                <a:latin typeface="Calibri" panose="020F0502020204030204" pitchFamily="34" charset="0"/>
                <a:ea typeface="Calibri" panose="020F0502020204030204" pitchFamily="34" charset="0"/>
              </a:rPr>
              <a:t>LIGAS</a:t>
            </a:r>
            <a:r>
              <a:rPr lang="es-ES" b="1" spc="-50" dirty="0" smtClean="0">
                <a:latin typeface="Calibri" panose="020F0502020204030204" pitchFamily="34" charset="0"/>
                <a:ea typeface="Calibri" panose="020F0502020204030204" pitchFamily="34" charset="0"/>
              </a:rPr>
              <a:t> </a:t>
            </a:r>
            <a:r>
              <a:rPr lang="es-ES" b="1" dirty="0" smtClean="0">
                <a:latin typeface="Calibri" panose="020F0502020204030204" pitchFamily="34" charset="0"/>
                <a:ea typeface="Calibri" panose="020F0502020204030204" pitchFamily="34" charset="0"/>
              </a:rPr>
              <a:t>CANTONALES </a:t>
            </a:r>
            <a:endParaRPr lang="es-EC" b="1" dirty="0">
              <a:effectLst/>
              <a:latin typeface="Calibri" panose="020F0502020204030204" pitchFamily="34" charset="0"/>
              <a:ea typeface="Calibri" panose="020F050202020403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666486207"/>
              </p:ext>
            </p:extLst>
          </p:nvPr>
        </p:nvGraphicFramePr>
        <p:xfrm>
          <a:off x="2546142" y="1882866"/>
          <a:ext cx="6471920" cy="2978178"/>
        </p:xfrm>
        <a:graphic>
          <a:graphicData uri="http://schemas.openxmlformats.org/drawingml/2006/table">
            <a:tbl>
              <a:tblPr firstRow="1" firstCol="1" lastRow="1" lastCol="1" bandRow="1" bandCol="1">
                <a:tableStyleId>{69012ECD-51FC-41F1-AA8D-1B2483CD663E}</a:tableStyleId>
              </a:tblPr>
              <a:tblGrid>
                <a:gridCol w="3723005"/>
                <a:gridCol w="1715770"/>
                <a:gridCol w="1033145"/>
              </a:tblGrid>
              <a:tr h="218889">
                <a:tc>
                  <a:txBody>
                    <a:bodyPr/>
                    <a:lstStyle/>
                    <a:p>
                      <a:pPr marL="114300">
                        <a:lnSpc>
                          <a:spcPts val="1295"/>
                        </a:lnSpc>
                        <a:spcBef>
                          <a:spcPts val="100"/>
                        </a:spcBef>
                        <a:spcAft>
                          <a:spcPts val="0"/>
                        </a:spcAft>
                      </a:pPr>
                      <a:r>
                        <a:rPr lang="es-ES" sz="1400" b="0" dirty="0">
                          <a:effectLst/>
                          <a:latin typeface="Calibri" panose="020F0502020204030204" pitchFamily="34" charset="0"/>
                          <a:cs typeface="Calibri" panose="020F0502020204030204" pitchFamily="34" charset="0"/>
                        </a:rPr>
                        <a:t>LIGA</a:t>
                      </a:r>
                      <a:r>
                        <a:rPr lang="es-ES" sz="1400" b="0" spc="-3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DEPORTIVA</a:t>
                      </a:r>
                      <a:r>
                        <a:rPr lang="es-ES" sz="1400" b="0" spc="-3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CANTONAL</a:t>
                      </a:r>
                      <a:r>
                        <a:rPr lang="es-ES" sz="1400" b="0" spc="-2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DE</a:t>
                      </a:r>
                      <a:r>
                        <a:rPr lang="es-ES" sz="1400" b="0" spc="-1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PIÑAS</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0330" algn="r">
                        <a:lnSpc>
                          <a:spcPts val="1295"/>
                        </a:lnSpc>
                        <a:spcBef>
                          <a:spcPts val="100"/>
                        </a:spcBef>
                        <a:spcAft>
                          <a:spcPts val="0"/>
                        </a:spcAft>
                      </a:pPr>
                      <a:r>
                        <a:rPr lang="es-ES" sz="1400" b="0">
                          <a:effectLst/>
                          <a:latin typeface="Calibri" panose="020F0502020204030204" pitchFamily="34" charset="0"/>
                          <a:cs typeface="Calibri" panose="020F0502020204030204" pitchFamily="34" charset="0"/>
                        </a:rPr>
                        <a:t>1610,4</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315" algn="r">
                        <a:lnSpc>
                          <a:spcPts val="1295"/>
                        </a:lnSpc>
                        <a:spcBef>
                          <a:spcPts val="100"/>
                        </a:spcBef>
                        <a:spcAft>
                          <a:spcPts val="0"/>
                        </a:spcAft>
                      </a:pPr>
                      <a:r>
                        <a:rPr lang="es-ES" sz="1400" b="0">
                          <a:effectLst/>
                          <a:latin typeface="Calibri" panose="020F0502020204030204" pitchFamily="34" charset="0"/>
                          <a:cs typeface="Calibri" panose="020F0502020204030204" pitchFamily="34" charset="0"/>
                        </a:rPr>
                        <a:t>1610,4</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114300">
                        <a:lnSpc>
                          <a:spcPts val="1320"/>
                        </a:lnSpc>
                        <a:spcBef>
                          <a:spcPts val="75"/>
                        </a:spcBef>
                        <a:spcAft>
                          <a:spcPts val="0"/>
                        </a:spcAft>
                      </a:pPr>
                      <a:r>
                        <a:rPr lang="es-ES" sz="1400" b="0" dirty="0">
                          <a:solidFill>
                            <a:srgbClr val="00B050"/>
                          </a:solidFill>
                          <a:effectLst/>
                          <a:latin typeface="Calibri" panose="020F0502020204030204" pitchFamily="34" charset="0"/>
                          <a:cs typeface="Calibri" panose="020F0502020204030204" pitchFamily="34" charset="0"/>
                        </a:rPr>
                        <a:t>LIGA</a:t>
                      </a:r>
                      <a:r>
                        <a:rPr lang="es-ES" sz="1400" b="0" spc="-4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DEPORTIVA</a:t>
                      </a:r>
                      <a:r>
                        <a:rPr lang="es-ES" sz="1400" b="0" spc="-4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CANTONAL</a:t>
                      </a:r>
                      <a:r>
                        <a:rPr lang="es-ES" sz="1400" b="0" spc="-1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PORTOVELO</a:t>
                      </a:r>
                      <a:endParaRPr lang="es-EC" sz="14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3505" algn="r">
                        <a:lnSpc>
                          <a:spcPts val="1320"/>
                        </a:lnSpc>
                        <a:spcBef>
                          <a:spcPts val="75"/>
                        </a:spcBef>
                        <a:spcAft>
                          <a:spcPts val="0"/>
                        </a:spcAft>
                      </a:pPr>
                      <a:r>
                        <a:rPr lang="es-ES" sz="1400" b="0">
                          <a:effectLst/>
                          <a:latin typeface="Calibri" panose="020F0502020204030204" pitchFamily="34" charset="0"/>
                          <a:cs typeface="Calibri" panose="020F0502020204030204" pitchFamily="34" charset="0"/>
                        </a:rPr>
                        <a:t>12322,73</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320"/>
                        </a:lnSpc>
                        <a:spcBef>
                          <a:spcPts val="75"/>
                        </a:spcBef>
                        <a:spcAft>
                          <a:spcPts val="0"/>
                        </a:spcAft>
                      </a:pPr>
                      <a:r>
                        <a:rPr lang="es-ES" sz="1400" b="0">
                          <a:effectLst/>
                          <a:latin typeface="Calibri" panose="020F0502020204030204" pitchFamily="34" charset="0"/>
                          <a:cs typeface="Calibri" panose="020F0502020204030204" pitchFamily="34" charset="0"/>
                        </a:rPr>
                        <a:t>12322,73</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114300">
                        <a:lnSpc>
                          <a:spcPts val="1295"/>
                        </a:lnSpc>
                        <a:spcBef>
                          <a:spcPts val="105"/>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3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3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CANTONAL</a:t>
                      </a:r>
                      <a:r>
                        <a:rPr lang="es-ES" sz="1400" b="0" spc="-2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a:t>
                      </a:r>
                      <a:r>
                        <a:rPr lang="es-ES" sz="1400" b="0" spc="-1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PUYANGO</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3505" algn="r">
                        <a:lnSpc>
                          <a:spcPts val="1295"/>
                        </a:lnSpc>
                        <a:spcBef>
                          <a:spcPts val="105"/>
                        </a:spcBef>
                        <a:spcAft>
                          <a:spcPts val="0"/>
                        </a:spcAft>
                      </a:pPr>
                      <a:r>
                        <a:rPr lang="es-ES" sz="1400" b="0">
                          <a:effectLst/>
                          <a:latin typeface="Calibri" panose="020F0502020204030204" pitchFamily="34" charset="0"/>
                          <a:cs typeface="Calibri" panose="020F0502020204030204" pitchFamily="34" charset="0"/>
                        </a:rPr>
                        <a:t>12155,34</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295"/>
                        </a:lnSpc>
                        <a:spcBef>
                          <a:spcPts val="105"/>
                        </a:spcBef>
                        <a:spcAft>
                          <a:spcPts val="0"/>
                        </a:spcAft>
                      </a:pPr>
                      <a:r>
                        <a:rPr lang="es-ES" sz="1400" b="0">
                          <a:effectLst/>
                          <a:latin typeface="Calibri" panose="020F0502020204030204" pitchFamily="34" charset="0"/>
                          <a:cs typeface="Calibri" panose="020F0502020204030204" pitchFamily="34" charset="0"/>
                        </a:rPr>
                        <a:t>12155,34</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87325">
                <a:tc>
                  <a:txBody>
                    <a:bodyPr/>
                    <a:lstStyle/>
                    <a:p>
                      <a:pPr marL="114300">
                        <a:lnSpc>
                          <a:spcPts val="1295"/>
                        </a:lnSpc>
                        <a:spcBef>
                          <a:spcPts val="75"/>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CANTONAL</a:t>
                      </a:r>
                      <a:r>
                        <a:rPr lang="es-ES" sz="1400" b="0" spc="-2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a:t>
                      </a:r>
                      <a:r>
                        <a:rPr lang="es-ES" sz="1400" b="0" spc="-1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QUILANGA</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3505" algn="r">
                        <a:lnSpc>
                          <a:spcPts val="1295"/>
                        </a:lnSpc>
                        <a:spcBef>
                          <a:spcPts val="75"/>
                        </a:spcBef>
                        <a:spcAft>
                          <a:spcPts val="0"/>
                        </a:spcAft>
                      </a:pPr>
                      <a:r>
                        <a:rPr lang="es-ES" sz="1400" b="0">
                          <a:effectLst/>
                          <a:latin typeface="Calibri" panose="020F0502020204030204" pitchFamily="34" charset="0"/>
                          <a:cs typeface="Calibri" panose="020F0502020204030204" pitchFamily="34" charset="0"/>
                        </a:rPr>
                        <a:t>8774,06</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7950" algn="r">
                        <a:lnSpc>
                          <a:spcPts val="1295"/>
                        </a:lnSpc>
                        <a:spcBef>
                          <a:spcPts val="75"/>
                        </a:spcBef>
                        <a:spcAft>
                          <a:spcPts val="0"/>
                        </a:spcAft>
                      </a:pPr>
                      <a:r>
                        <a:rPr lang="es-ES" sz="1400" b="0">
                          <a:effectLst/>
                          <a:latin typeface="Calibri" panose="020F0502020204030204" pitchFamily="34" charset="0"/>
                          <a:cs typeface="Calibri" panose="020F0502020204030204" pitchFamily="34" charset="0"/>
                        </a:rPr>
                        <a:t>8774,06</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3675">
                <a:tc>
                  <a:txBody>
                    <a:bodyPr/>
                    <a:lstStyle/>
                    <a:p>
                      <a:pPr marL="114300">
                        <a:lnSpc>
                          <a:spcPts val="1320"/>
                        </a:lnSpc>
                        <a:spcBef>
                          <a:spcPts val="100"/>
                        </a:spcBef>
                        <a:spcAft>
                          <a:spcPts val="0"/>
                        </a:spcAft>
                      </a:pPr>
                      <a:r>
                        <a:rPr lang="es-ES" sz="1400" b="0" dirty="0">
                          <a:solidFill>
                            <a:srgbClr val="00B050"/>
                          </a:solidFill>
                          <a:effectLst/>
                          <a:latin typeface="Calibri" panose="020F0502020204030204" pitchFamily="34" charset="0"/>
                          <a:cs typeface="Calibri" panose="020F0502020204030204" pitchFamily="34" charset="0"/>
                        </a:rPr>
                        <a:t>LIGA</a:t>
                      </a:r>
                      <a:r>
                        <a:rPr lang="es-ES" sz="1400" b="0" spc="-3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DEPORTIVA</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CANTONAL</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a:t>
                      </a:r>
                      <a:r>
                        <a:rPr lang="es-ES" sz="1400" b="0" spc="-1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SANTA</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ROSA</a:t>
                      </a:r>
                      <a:endParaRPr lang="es-EC" sz="14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0330" algn="r">
                        <a:lnSpc>
                          <a:spcPts val="1320"/>
                        </a:lnSpc>
                        <a:spcBef>
                          <a:spcPts val="100"/>
                        </a:spcBef>
                        <a:spcAft>
                          <a:spcPts val="0"/>
                        </a:spcAft>
                      </a:pPr>
                      <a:r>
                        <a:rPr lang="es-ES" sz="1400" b="0">
                          <a:effectLst/>
                          <a:latin typeface="Calibri" panose="020F0502020204030204" pitchFamily="34" charset="0"/>
                          <a:cs typeface="Calibri" panose="020F0502020204030204" pitchFamily="34" charset="0"/>
                        </a:rPr>
                        <a:t>28692,6</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98425" algn="r">
                        <a:lnSpc>
                          <a:spcPts val="1320"/>
                        </a:lnSpc>
                        <a:spcBef>
                          <a:spcPts val="100"/>
                        </a:spcBef>
                        <a:spcAft>
                          <a:spcPts val="0"/>
                        </a:spcAft>
                      </a:pPr>
                      <a:r>
                        <a:rPr lang="es-ES" sz="1400" b="0">
                          <a:effectLst/>
                          <a:latin typeface="Calibri" panose="020F0502020204030204" pitchFamily="34" charset="0"/>
                          <a:cs typeface="Calibri" panose="020F0502020204030204" pitchFamily="34" charset="0"/>
                        </a:rPr>
                        <a:t>28692,6</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87325">
                <a:tc>
                  <a:txBody>
                    <a:bodyPr/>
                    <a:lstStyle/>
                    <a:p>
                      <a:pPr marL="114300">
                        <a:lnSpc>
                          <a:spcPts val="1295"/>
                        </a:lnSpc>
                        <a:spcBef>
                          <a:spcPts val="75"/>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3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CANTONAL</a:t>
                      </a:r>
                      <a:r>
                        <a:rPr lang="es-ES" sz="1400" b="0" spc="-2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a:t>
                      </a:r>
                      <a:r>
                        <a:rPr lang="es-ES" sz="1400" b="0" spc="-15"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SARAGURO</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3505" algn="r">
                        <a:lnSpc>
                          <a:spcPts val="1295"/>
                        </a:lnSpc>
                        <a:spcBef>
                          <a:spcPts val="75"/>
                        </a:spcBef>
                        <a:spcAft>
                          <a:spcPts val="0"/>
                        </a:spcAft>
                      </a:pPr>
                      <a:r>
                        <a:rPr lang="es-ES" sz="1400" b="0">
                          <a:effectLst/>
                          <a:latin typeface="Calibri" panose="020F0502020204030204" pitchFamily="34" charset="0"/>
                          <a:cs typeface="Calibri" panose="020F0502020204030204" pitchFamily="34" charset="0"/>
                        </a:rPr>
                        <a:t>18893,92</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98425" algn="r">
                        <a:lnSpc>
                          <a:spcPts val="1295"/>
                        </a:lnSpc>
                        <a:spcBef>
                          <a:spcPts val="75"/>
                        </a:spcBef>
                        <a:spcAft>
                          <a:spcPts val="0"/>
                        </a:spcAft>
                      </a:pPr>
                      <a:r>
                        <a:rPr lang="es-ES" sz="1400" b="0">
                          <a:effectLst/>
                          <a:latin typeface="Calibri" panose="020F0502020204030204" pitchFamily="34" charset="0"/>
                          <a:cs typeface="Calibri" panose="020F0502020204030204" pitchFamily="34" charset="0"/>
                        </a:rPr>
                        <a:t>18893,92</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114300">
                        <a:lnSpc>
                          <a:spcPts val="1295"/>
                        </a:lnSpc>
                        <a:spcBef>
                          <a:spcPts val="100"/>
                        </a:spcBef>
                        <a:spcAft>
                          <a:spcPts val="0"/>
                        </a:spcAft>
                      </a:pPr>
                      <a:r>
                        <a:rPr lang="es-ES" sz="1400" b="0" dirty="0">
                          <a:solidFill>
                            <a:schemeClr val="accent2"/>
                          </a:solidFill>
                          <a:effectLst/>
                          <a:latin typeface="Calibri" panose="020F0502020204030204" pitchFamily="34" charset="0"/>
                          <a:cs typeface="Calibri" panose="020F0502020204030204" pitchFamily="34" charset="0"/>
                        </a:rPr>
                        <a:t>LIGA</a:t>
                      </a:r>
                      <a:r>
                        <a:rPr lang="es-ES" sz="1400" b="0" spc="-55"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DEPORTIVA</a:t>
                      </a:r>
                      <a:r>
                        <a:rPr lang="es-ES" sz="1400" b="0" spc="-25"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CANTONAL</a:t>
                      </a:r>
                      <a:r>
                        <a:rPr lang="es-ES" sz="1400" b="0" spc="-25"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DE</a:t>
                      </a:r>
                      <a:r>
                        <a:rPr lang="es-ES" sz="1400" b="0" spc="-35"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YANTZAZA</a:t>
                      </a:r>
                      <a:endParaRPr lang="es-EC" sz="1400" b="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3505" algn="r">
                        <a:lnSpc>
                          <a:spcPts val="1295"/>
                        </a:lnSpc>
                        <a:spcBef>
                          <a:spcPts val="100"/>
                        </a:spcBef>
                        <a:spcAft>
                          <a:spcPts val="0"/>
                        </a:spcAft>
                      </a:pPr>
                      <a:r>
                        <a:rPr lang="es-ES" sz="1400" b="0">
                          <a:effectLst/>
                          <a:latin typeface="Calibri" panose="020F0502020204030204" pitchFamily="34" charset="0"/>
                          <a:cs typeface="Calibri" panose="020F0502020204030204" pitchFamily="34" charset="0"/>
                        </a:rPr>
                        <a:t>36440,31</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98425" algn="r">
                        <a:lnSpc>
                          <a:spcPts val="1295"/>
                        </a:lnSpc>
                        <a:spcBef>
                          <a:spcPts val="100"/>
                        </a:spcBef>
                        <a:spcAft>
                          <a:spcPts val="0"/>
                        </a:spcAft>
                      </a:pPr>
                      <a:r>
                        <a:rPr lang="es-ES" sz="1400" b="0">
                          <a:effectLst/>
                          <a:latin typeface="Calibri" panose="020F0502020204030204" pitchFamily="34" charset="0"/>
                          <a:cs typeface="Calibri" panose="020F0502020204030204" pitchFamily="34" charset="0"/>
                        </a:rPr>
                        <a:t>36440,31</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3675">
                <a:tc>
                  <a:txBody>
                    <a:bodyPr/>
                    <a:lstStyle/>
                    <a:p>
                      <a:pPr marL="114300">
                        <a:lnSpc>
                          <a:spcPts val="1325"/>
                        </a:lnSpc>
                        <a:spcBef>
                          <a:spcPts val="100"/>
                        </a:spcBef>
                        <a:spcAft>
                          <a:spcPts val="0"/>
                        </a:spcAft>
                      </a:pPr>
                      <a:r>
                        <a:rPr lang="es-ES" sz="1400" b="0" dirty="0">
                          <a:solidFill>
                            <a:srgbClr val="00B050"/>
                          </a:solidFill>
                          <a:effectLst/>
                          <a:latin typeface="Calibri" panose="020F0502020204030204" pitchFamily="34" charset="0"/>
                          <a:cs typeface="Calibri" panose="020F0502020204030204" pitchFamily="34" charset="0"/>
                        </a:rPr>
                        <a:t>LIGA</a:t>
                      </a:r>
                      <a:r>
                        <a:rPr lang="es-ES" sz="1400" b="0" spc="-3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DEPORTIVA</a:t>
                      </a:r>
                      <a:r>
                        <a:rPr lang="es-ES" sz="1400" b="0" spc="-25"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CANTONAL</a:t>
                      </a:r>
                      <a:r>
                        <a:rPr lang="es-ES" sz="1400" b="0" spc="-2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DE</a:t>
                      </a:r>
                      <a:r>
                        <a:rPr lang="es-ES" sz="1400" b="0" spc="-10" dirty="0">
                          <a:solidFill>
                            <a:srgbClr val="00B050"/>
                          </a:solidFill>
                          <a:effectLst/>
                          <a:latin typeface="Calibri" panose="020F0502020204030204" pitchFamily="34" charset="0"/>
                          <a:cs typeface="Calibri" panose="020F0502020204030204" pitchFamily="34" charset="0"/>
                        </a:rPr>
                        <a:t> </a:t>
                      </a:r>
                      <a:r>
                        <a:rPr lang="es-ES" sz="1400" b="0" dirty="0">
                          <a:solidFill>
                            <a:srgbClr val="00B050"/>
                          </a:solidFill>
                          <a:effectLst/>
                          <a:latin typeface="Calibri" panose="020F0502020204030204" pitchFamily="34" charset="0"/>
                          <a:cs typeface="Calibri" panose="020F0502020204030204" pitchFamily="34" charset="0"/>
                        </a:rPr>
                        <a:t>ZARUMA</a:t>
                      </a:r>
                      <a:endParaRPr lang="es-EC" sz="14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3505" algn="r">
                        <a:lnSpc>
                          <a:spcPts val="1325"/>
                        </a:lnSpc>
                        <a:spcBef>
                          <a:spcPts val="100"/>
                        </a:spcBef>
                        <a:spcAft>
                          <a:spcPts val="0"/>
                        </a:spcAft>
                      </a:pPr>
                      <a:r>
                        <a:rPr lang="es-ES" sz="1400" b="0">
                          <a:effectLst/>
                          <a:latin typeface="Calibri" panose="020F0502020204030204" pitchFamily="34" charset="0"/>
                          <a:cs typeface="Calibri" panose="020F0502020204030204" pitchFamily="34" charset="0"/>
                        </a:rPr>
                        <a:t>14053,46</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98425" algn="r">
                        <a:lnSpc>
                          <a:spcPts val="1325"/>
                        </a:lnSpc>
                        <a:spcBef>
                          <a:spcPts val="100"/>
                        </a:spcBef>
                        <a:spcAft>
                          <a:spcPts val="0"/>
                        </a:spcAft>
                      </a:pPr>
                      <a:r>
                        <a:rPr lang="es-ES" sz="1400" b="0">
                          <a:effectLst/>
                          <a:latin typeface="Calibri" panose="020F0502020204030204" pitchFamily="34" charset="0"/>
                          <a:cs typeface="Calibri" panose="020F0502020204030204" pitchFamily="34" charset="0"/>
                        </a:rPr>
                        <a:t>14053,46</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87325">
                <a:tc>
                  <a:txBody>
                    <a:bodyPr/>
                    <a:lstStyle/>
                    <a:p>
                      <a:pPr marL="114300">
                        <a:lnSpc>
                          <a:spcPts val="1295"/>
                        </a:lnSpc>
                        <a:spcBef>
                          <a:spcPts val="75"/>
                        </a:spcBef>
                        <a:spcAft>
                          <a:spcPts val="0"/>
                        </a:spcAft>
                      </a:pPr>
                      <a:r>
                        <a:rPr lang="es-ES" sz="1400" b="0" dirty="0">
                          <a:solidFill>
                            <a:schemeClr val="accent2"/>
                          </a:solidFill>
                          <a:effectLst/>
                          <a:latin typeface="Calibri" panose="020F0502020204030204" pitchFamily="34" charset="0"/>
                          <a:cs typeface="Calibri" panose="020F0502020204030204" pitchFamily="34" charset="0"/>
                        </a:rPr>
                        <a:t>LIGA</a:t>
                      </a:r>
                      <a:r>
                        <a:rPr lang="es-ES" sz="1400" b="0" spc="-30"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DEPORTIVA</a:t>
                      </a:r>
                      <a:r>
                        <a:rPr lang="es-ES" sz="1400" b="0" spc="-30"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CANTONAL</a:t>
                      </a:r>
                      <a:r>
                        <a:rPr lang="es-ES" sz="1400" b="0" spc="-20"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EL</a:t>
                      </a:r>
                      <a:r>
                        <a:rPr lang="es-ES" sz="1400" b="0" spc="-35"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PANGUI</a:t>
                      </a:r>
                      <a:endParaRPr lang="es-EC" sz="1400" b="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3505" algn="r">
                        <a:lnSpc>
                          <a:spcPts val="1295"/>
                        </a:lnSpc>
                        <a:spcBef>
                          <a:spcPts val="75"/>
                        </a:spcBef>
                        <a:spcAft>
                          <a:spcPts val="0"/>
                        </a:spcAft>
                      </a:pPr>
                      <a:r>
                        <a:rPr lang="es-ES" sz="1400" b="0">
                          <a:effectLst/>
                          <a:latin typeface="Calibri" panose="020F0502020204030204" pitchFamily="34" charset="0"/>
                          <a:cs typeface="Calibri" panose="020F0502020204030204" pitchFamily="34" charset="0"/>
                        </a:rPr>
                        <a:t>19521,85</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98425" algn="r">
                        <a:lnSpc>
                          <a:spcPts val="1295"/>
                        </a:lnSpc>
                        <a:spcBef>
                          <a:spcPts val="75"/>
                        </a:spcBef>
                        <a:spcAft>
                          <a:spcPts val="0"/>
                        </a:spcAft>
                      </a:pPr>
                      <a:r>
                        <a:rPr lang="es-ES" sz="1400" b="0">
                          <a:effectLst/>
                          <a:latin typeface="Calibri" panose="020F0502020204030204" pitchFamily="34" charset="0"/>
                          <a:cs typeface="Calibri" panose="020F0502020204030204" pitchFamily="34" charset="0"/>
                        </a:rPr>
                        <a:t>19521,85</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88595">
                <a:tc>
                  <a:txBody>
                    <a:bodyPr/>
                    <a:lstStyle/>
                    <a:p>
                      <a:pPr marL="114300">
                        <a:lnSpc>
                          <a:spcPts val="1285"/>
                        </a:lnSpc>
                        <a:spcBef>
                          <a:spcPts val="100"/>
                        </a:spcBef>
                        <a:spcAft>
                          <a:spcPts val="0"/>
                        </a:spcAft>
                      </a:pPr>
                      <a:r>
                        <a:rPr lang="es-ES" sz="1400" b="0" dirty="0">
                          <a:solidFill>
                            <a:schemeClr val="accent2"/>
                          </a:solidFill>
                          <a:effectLst/>
                          <a:latin typeface="Calibri" panose="020F0502020204030204" pitchFamily="34" charset="0"/>
                          <a:cs typeface="Calibri" panose="020F0502020204030204" pitchFamily="34" charset="0"/>
                        </a:rPr>
                        <a:t>LIGA</a:t>
                      </a:r>
                      <a:r>
                        <a:rPr lang="es-ES" sz="1400" b="0" spc="-40"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DEPORTIVA</a:t>
                      </a:r>
                      <a:r>
                        <a:rPr lang="es-ES" sz="1400" b="0" spc="-35"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CANTONAL</a:t>
                      </a:r>
                      <a:r>
                        <a:rPr lang="es-ES" sz="1400" b="0" spc="-30"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NANGARITZA</a:t>
                      </a:r>
                      <a:endParaRPr lang="es-EC" sz="1400" b="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0330" algn="r">
                        <a:lnSpc>
                          <a:spcPts val="1285"/>
                        </a:lnSpc>
                        <a:spcBef>
                          <a:spcPts val="100"/>
                        </a:spcBef>
                        <a:spcAft>
                          <a:spcPts val="0"/>
                        </a:spcAft>
                      </a:pPr>
                      <a:r>
                        <a:rPr lang="es-ES" sz="1400" b="0">
                          <a:effectLst/>
                          <a:latin typeface="Calibri" panose="020F0502020204030204" pitchFamily="34" charset="0"/>
                          <a:cs typeface="Calibri" panose="020F0502020204030204" pitchFamily="34" charset="0"/>
                        </a:rPr>
                        <a:t>14566,29</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98425" algn="r">
                        <a:lnSpc>
                          <a:spcPts val="1285"/>
                        </a:lnSpc>
                        <a:spcBef>
                          <a:spcPts val="100"/>
                        </a:spcBef>
                        <a:spcAft>
                          <a:spcPts val="0"/>
                        </a:spcAft>
                      </a:pPr>
                      <a:r>
                        <a:rPr lang="es-ES" sz="1400" b="0">
                          <a:effectLst/>
                          <a:latin typeface="Calibri" panose="020F0502020204030204" pitchFamily="34" charset="0"/>
                          <a:cs typeface="Calibri" panose="020F0502020204030204" pitchFamily="34" charset="0"/>
                        </a:rPr>
                        <a:t>14566,29</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88595">
                <a:tc>
                  <a:txBody>
                    <a:bodyPr/>
                    <a:lstStyle/>
                    <a:p>
                      <a:pPr marL="114300">
                        <a:lnSpc>
                          <a:spcPts val="1320"/>
                        </a:lnSpc>
                        <a:spcBef>
                          <a:spcPts val="65"/>
                        </a:spcBef>
                        <a:spcAft>
                          <a:spcPts val="0"/>
                        </a:spcAft>
                      </a:pPr>
                      <a:r>
                        <a:rPr lang="es-ES" sz="1400" b="0" dirty="0">
                          <a:solidFill>
                            <a:schemeClr val="accent2"/>
                          </a:solidFill>
                          <a:effectLst/>
                          <a:latin typeface="Calibri" panose="020F0502020204030204" pitchFamily="34" charset="0"/>
                          <a:cs typeface="Calibri" panose="020F0502020204030204" pitchFamily="34" charset="0"/>
                        </a:rPr>
                        <a:t>LIGA</a:t>
                      </a:r>
                      <a:r>
                        <a:rPr lang="es-ES" sz="1400" b="0" spc="-40"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DEPORTIVA</a:t>
                      </a:r>
                      <a:r>
                        <a:rPr lang="es-ES" sz="1400" b="0" spc="-35"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CANTONAL</a:t>
                      </a:r>
                      <a:r>
                        <a:rPr lang="es-ES" sz="1400" b="0" spc="-30"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PALANDA</a:t>
                      </a:r>
                      <a:endParaRPr lang="es-EC" sz="1400" b="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3505" algn="r">
                        <a:lnSpc>
                          <a:spcPts val="1320"/>
                        </a:lnSpc>
                        <a:spcBef>
                          <a:spcPts val="65"/>
                        </a:spcBef>
                        <a:spcAft>
                          <a:spcPts val="0"/>
                        </a:spcAft>
                      </a:pPr>
                      <a:r>
                        <a:rPr lang="es-ES" sz="1400" b="0">
                          <a:effectLst/>
                          <a:latin typeface="Calibri" panose="020F0502020204030204" pitchFamily="34" charset="0"/>
                          <a:cs typeface="Calibri" panose="020F0502020204030204" pitchFamily="34" charset="0"/>
                        </a:rPr>
                        <a:t>6180,62</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98425" algn="r">
                        <a:lnSpc>
                          <a:spcPts val="1320"/>
                        </a:lnSpc>
                        <a:spcBef>
                          <a:spcPts val="65"/>
                        </a:spcBef>
                        <a:spcAft>
                          <a:spcPts val="0"/>
                        </a:spcAft>
                      </a:pPr>
                      <a:r>
                        <a:rPr lang="es-ES" sz="1400" b="0">
                          <a:effectLst/>
                          <a:latin typeface="Calibri" panose="020F0502020204030204" pitchFamily="34" charset="0"/>
                          <a:cs typeface="Calibri" panose="020F0502020204030204" pitchFamily="34" charset="0"/>
                        </a:rPr>
                        <a:t>6180,62</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0500">
                <a:tc>
                  <a:txBody>
                    <a:bodyPr/>
                    <a:lstStyle/>
                    <a:p>
                      <a:pPr marL="114300">
                        <a:lnSpc>
                          <a:spcPts val="1295"/>
                        </a:lnSpc>
                        <a:spcBef>
                          <a:spcPts val="100"/>
                        </a:spcBef>
                        <a:spcAft>
                          <a:spcPts val="0"/>
                        </a:spcAft>
                      </a:pPr>
                      <a:r>
                        <a:rPr lang="es-ES" sz="1400" b="0" dirty="0">
                          <a:solidFill>
                            <a:schemeClr val="accent1"/>
                          </a:solidFill>
                          <a:effectLst/>
                          <a:latin typeface="Calibri" panose="020F0502020204030204" pitchFamily="34" charset="0"/>
                          <a:cs typeface="Calibri" panose="020F0502020204030204" pitchFamily="34" charset="0"/>
                        </a:rPr>
                        <a:t>LIGA</a:t>
                      </a:r>
                      <a:r>
                        <a:rPr lang="es-ES" sz="1400" b="0" spc="-6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DEPORTIVA</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CANTONAL</a:t>
                      </a:r>
                      <a:r>
                        <a:rPr lang="es-ES" sz="1400" b="0" spc="-30" dirty="0">
                          <a:solidFill>
                            <a:schemeClr val="accent1"/>
                          </a:solidFill>
                          <a:effectLst/>
                          <a:latin typeface="Calibri" panose="020F0502020204030204" pitchFamily="34" charset="0"/>
                          <a:cs typeface="Calibri" panose="020F0502020204030204" pitchFamily="34" charset="0"/>
                        </a:rPr>
                        <a:t> </a:t>
                      </a:r>
                      <a:r>
                        <a:rPr lang="es-ES" sz="1400" b="0" dirty="0">
                          <a:solidFill>
                            <a:schemeClr val="accent1"/>
                          </a:solidFill>
                          <a:effectLst/>
                          <a:latin typeface="Calibri" panose="020F0502020204030204" pitchFamily="34" charset="0"/>
                          <a:cs typeface="Calibri" panose="020F0502020204030204" pitchFamily="34" charset="0"/>
                        </a:rPr>
                        <a:t>SOZORANGA</a:t>
                      </a:r>
                      <a:endParaRPr lang="es-EC" sz="14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3505" algn="r">
                        <a:lnSpc>
                          <a:spcPts val="1295"/>
                        </a:lnSpc>
                        <a:spcBef>
                          <a:spcPts val="100"/>
                        </a:spcBef>
                        <a:spcAft>
                          <a:spcPts val="0"/>
                        </a:spcAft>
                      </a:pPr>
                      <a:r>
                        <a:rPr lang="es-ES" sz="1400" b="0">
                          <a:effectLst/>
                          <a:latin typeface="Calibri" panose="020F0502020204030204" pitchFamily="34" charset="0"/>
                          <a:cs typeface="Calibri" panose="020F0502020204030204" pitchFamily="34" charset="0"/>
                        </a:rPr>
                        <a:t>10203,92</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98425" algn="r">
                        <a:lnSpc>
                          <a:spcPts val="1295"/>
                        </a:lnSpc>
                        <a:spcBef>
                          <a:spcPts val="100"/>
                        </a:spcBef>
                        <a:spcAft>
                          <a:spcPts val="0"/>
                        </a:spcAft>
                      </a:pPr>
                      <a:r>
                        <a:rPr lang="es-ES" sz="1400" b="0">
                          <a:effectLst/>
                          <a:latin typeface="Calibri" panose="020F0502020204030204" pitchFamily="34" charset="0"/>
                          <a:cs typeface="Calibri" panose="020F0502020204030204" pitchFamily="34" charset="0"/>
                        </a:rPr>
                        <a:t>10203,92</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93675">
                <a:tc>
                  <a:txBody>
                    <a:bodyPr/>
                    <a:lstStyle/>
                    <a:p>
                      <a:pPr marL="114300">
                        <a:lnSpc>
                          <a:spcPts val="1320"/>
                        </a:lnSpc>
                        <a:spcBef>
                          <a:spcPts val="100"/>
                        </a:spcBef>
                        <a:spcAft>
                          <a:spcPts val="0"/>
                        </a:spcAft>
                      </a:pPr>
                      <a:r>
                        <a:rPr lang="es-ES" sz="1400" b="0" dirty="0">
                          <a:solidFill>
                            <a:schemeClr val="accent2"/>
                          </a:solidFill>
                          <a:effectLst/>
                          <a:latin typeface="Calibri" panose="020F0502020204030204" pitchFamily="34" charset="0"/>
                          <a:cs typeface="Calibri" panose="020F0502020204030204" pitchFamily="34" charset="0"/>
                        </a:rPr>
                        <a:t>LIGA</a:t>
                      </a:r>
                      <a:r>
                        <a:rPr lang="es-ES" sz="1400" b="0" spc="-40"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DEPORTIVA</a:t>
                      </a:r>
                      <a:r>
                        <a:rPr lang="es-ES" sz="1400" b="0" spc="-35"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CANTONAL</a:t>
                      </a:r>
                      <a:r>
                        <a:rPr lang="es-ES" sz="1400" b="0" spc="-30" dirty="0">
                          <a:solidFill>
                            <a:schemeClr val="accent2"/>
                          </a:solidFill>
                          <a:effectLst/>
                          <a:latin typeface="Calibri" panose="020F0502020204030204" pitchFamily="34" charset="0"/>
                          <a:cs typeface="Calibri" panose="020F0502020204030204" pitchFamily="34" charset="0"/>
                        </a:rPr>
                        <a:t> </a:t>
                      </a:r>
                      <a:r>
                        <a:rPr lang="es-ES" sz="1400" b="0" dirty="0">
                          <a:solidFill>
                            <a:schemeClr val="accent2"/>
                          </a:solidFill>
                          <a:effectLst/>
                          <a:latin typeface="Calibri" panose="020F0502020204030204" pitchFamily="34" charset="0"/>
                          <a:cs typeface="Calibri" panose="020F0502020204030204" pitchFamily="34" charset="0"/>
                        </a:rPr>
                        <a:t>YACUAMBI</a:t>
                      </a:r>
                      <a:endParaRPr lang="es-EC" sz="1400" b="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3505" algn="r">
                        <a:lnSpc>
                          <a:spcPts val="1320"/>
                        </a:lnSpc>
                        <a:spcBef>
                          <a:spcPts val="100"/>
                        </a:spcBef>
                        <a:spcAft>
                          <a:spcPts val="0"/>
                        </a:spcAft>
                      </a:pPr>
                      <a:r>
                        <a:rPr lang="es-ES" sz="1400" b="0">
                          <a:effectLst/>
                          <a:latin typeface="Calibri" panose="020F0502020204030204" pitchFamily="34" charset="0"/>
                          <a:cs typeface="Calibri" panose="020F0502020204030204" pitchFamily="34" charset="0"/>
                        </a:rPr>
                        <a:t>16521,57</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98425" algn="r">
                        <a:lnSpc>
                          <a:spcPts val="1320"/>
                        </a:lnSpc>
                        <a:spcBef>
                          <a:spcPts val="100"/>
                        </a:spcBef>
                        <a:spcAft>
                          <a:spcPts val="0"/>
                        </a:spcAft>
                      </a:pPr>
                      <a:r>
                        <a:rPr lang="es-ES" sz="1400" b="0">
                          <a:effectLst/>
                          <a:latin typeface="Calibri" panose="020F0502020204030204" pitchFamily="34" charset="0"/>
                          <a:cs typeface="Calibri" panose="020F0502020204030204" pitchFamily="34" charset="0"/>
                        </a:rPr>
                        <a:t>16521,57</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477099">
                <a:tc>
                  <a:txBody>
                    <a:bodyPr/>
                    <a:lstStyle/>
                    <a:p>
                      <a:pPr marL="114300">
                        <a:lnSpc>
                          <a:spcPts val="1295"/>
                        </a:lnSpc>
                        <a:spcBef>
                          <a:spcPts val="80"/>
                        </a:spcBef>
                        <a:spcAft>
                          <a:spcPts val="0"/>
                        </a:spcAft>
                      </a:pPr>
                      <a:endParaRPr lang="es-ES" sz="1600" b="1" dirty="0" smtClean="0">
                        <a:effectLst/>
                        <a:latin typeface="Calibri" panose="020F0502020204030204" pitchFamily="34" charset="0"/>
                        <a:cs typeface="Calibri" panose="020F0502020204030204" pitchFamily="34" charset="0"/>
                      </a:endParaRPr>
                    </a:p>
                    <a:p>
                      <a:pPr marL="114300">
                        <a:lnSpc>
                          <a:spcPts val="1295"/>
                        </a:lnSpc>
                        <a:spcBef>
                          <a:spcPts val="80"/>
                        </a:spcBef>
                        <a:spcAft>
                          <a:spcPts val="0"/>
                        </a:spcAft>
                      </a:pPr>
                      <a:r>
                        <a:rPr lang="es-ES" sz="1600" b="1" dirty="0" smtClean="0">
                          <a:effectLst/>
                          <a:latin typeface="Calibri" panose="020F0502020204030204" pitchFamily="34" charset="0"/>
                          <a:cs typeface="Calibri" panose="020F0502020204030204" pitchFamily="34" charset="0"/>
                        </a:rPr>
                        <a:t>Total</a:t>
                      </a:r>
                      <a:r>
                        <a:rPr lang="es-ES" sz="1600" b="1" spc="-5" dirty="0" smtClean="0">
                          <a:effectLst/>
                          <a:latin typeface="Calibri" panose="020F0502020204030204" pitchFamily="34" charset="0"/>
                          <a:cs typeface="Calibri" panose="020F0502020204030204" pitchFamily="34" charset="0"/>
                        </a:rPr>
                        <a:t> </a:t>
                      </a:r>
                      <a:r>
                        <a:rPr lang="es-ES" sz="1600" b="1" dirty="0">
                          <a:effectLst/>
                          <a:latin typeface="Calibri" panose="020F0502020204030204" pitchFamily="34" charset="0"/>
                          <a:cs typeface="Calibri" panose="020F0502020204030204" pitchFamily="34" charset="0"/>
                        </a:rPr>
                        <a:t>general</a:t>
                      </a:r>
                      <a:endParaRPr lang="es-EC" sz="16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100330" algn="r">
                        <a:lnSpc>
                          <a:spcPts val="1295"/>
                        </a:lnSpc>
                        <a:spcBef>
                          <a:spcPts val="80"/>
                        </a:spcBef>
                        <a:spcAft>
                          <a:spcPts val="0"/>
                        </a:spcAft>
                      </a:pPr>
                      <a:endParaRPr lang="es-ES" sz="1600" b="1" dirty="0" smtClean="0">
                        <a:effectLst/>
                        <a:latin typeface="Calibri" panose="020F0502020204030204" pitchFamily="34" charset="0"/>
                        <a:cs typeface="Calibri" panose="020F0502020204030204" pitchFamily="34" charset="0"/>
                      </a:endParaRPr>
                    </a:p>
                    <a:p>
                      <a:pPr marR="100330" algn="r">
                        <a:lnSpc>
                          <a:spcPts val="1295"/>
                        </a:lnSpc>
                        <a:spcBef>
                          <a:spcPts val="80"/>
                        </a:spcBef>
                        <a:spcAft>
                          <a:spcPts val="0"/>
                        </a:spcAft>
                      </a:pPr>
                      <a:r>
                        <a:rPr lang="es-ES" sz="1600" b="1" dirty="0" smtClean="0">
                          <a:effectLst/>
                          <a:latin typeface="Calibri" panose="020F0502020204030204" pitchFamily="34" charset="0"/>
                          <a:cs typeface="Calibri" panose="020F0502020204030204" pitchFamily="34" charset="0"/>
                        </a:rPr>
                        <a:t>444476,04</a:t>
                      </a:r>
                      <a:endParaRPr lang="es-EC" sz="16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R="98425" algn="r">
                        <a:lnSpc>
                          <a:spcPts val="1295"/>
                        </a:lnSpc>
                        <a:spcBef>
                          <a:spcPts val="80"/>
                        </a:spcBef>
                        <a:spcAft>
                          <a:spcPts val="0"/>
                        </a:spcAft>
                      </a:pPr>
                      <a:endParaRPr lang="es-ES" sz="1600" b="1" dirty="0" smtClean="0">
                        <a:effectLst/>
                        <a:latin typeface="Calibri" panose="020F0502020204030204" pitchFamily="34" charset="0"/>
                        <a:cs typeface="Calibri" panose="020F0502020204030204" pitchFamily="34" charset="0"/>
                      </a:endParaRPr>
                    </a:p>
                    <a:p>
                      <a:pPr marR="98425" algn="r">
                        <a:lnSpc>
                          <a:spcPts val="1295"/>
                        </a:lnSpc>
                        <a:spcBef>
                          <a:spcPts val="80"/>
                        </a:spcBef>
                        <a:spcAft>
                          <a:spcPts val="0"/>
                        </a:spcAft>
                      </a:pPr>
                      <a:r>
                        <a:rPr lang="es-ES" sz="1600" b="1" dirty="0" smtClean="0">
                          <a:effectLst/>
                          <a:latin typeface="Calibri" panose="020F0502020204030204" pitchFamily="34" charset="0"/>
                          <a:cs typeface="Calibri" panose="020F0502020204030204" pitchFamily="34" charset="0"/>
                        </a:rPr>
                        <a:t>444476,04</a:t>
                      </a:r>
                      <a:endParaRPr lang="es-EC" sz="16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bl>
          </a:graphicData>
        </a:graphic>
      </p:graphicFrame>
      <p:sp>
        <p:nvSpPr>
          <p:cNvPr id="8"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rgbClr val="212D5A"/>
                </a:solidFill>
                <a:latin typeface="Arial"/>
                <a:ea typeface="Arial"/>
                <a:cs typeface="Arial"/>
                <a:sym typeface="Arial"/>
              </a:rPr>
              <a:t>Coordinación Zonal 7 - Deporte</a:t>
            </a:r>
            <a:endParaRPr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00534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9" name="Google Shape;109;p4"/>
          <p:cNvSpPr txBox="1"/>
          <p:nvPr/>
        </p:nvSpPr>
        <p:spPr>
          <a:xfrm>
            <a:off x="292438" y="6122800"/>
            <a:ext cx="43614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500" b="1" dirty="0">
                <a:solidFill>
                  <a:schemeClr val="lt1"/>
                </a:solidFill>
              </a:rPr>
              <a:t>Ministerio del Deporte</a:t>
            </a:r>
            <a:endParaRPr sz="1500" b="1" i="0" u="none" strike="noStrike" cap="none" dirty="0">
              <a:solidFill>
                <a:schemeClr val="lt1"/>
              </a:solidFill>
              <a:latin typeface="Arial"/>
              <a:ea typeface="Arial"/>
              <a:cs typeface="Arial"/>
              <a:sym typeface="Arial"/>
            </a:endParaRPr>
          </a:p>
        </p:txBody>
      </p:sp>
      <p:sp>
        <p:nvSpPr>
          <p:cNvPr id="9" name="Google Shape;109;p4"/>
          <p:cNvSpPr txBox="1"/>
          <p:nvPr/>
        </p:nvSpPr>
        <p:spPr>
          <a:xfrm>
            <a:off x="444838" y="6275200"/>
            <a:ext cx="43614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500" b="1" dirty="0">
                <a:solidFill>
                  <a:schemeClr val="lt1"/>
                </a:solidFill>
              </a:rPr>
              <a:t>Ministerio del Deporte</a:t>
            </a:r>
            <a:endParaRPr sz="1500" b="1" i="0" u="none" strike="noStrike" cap="none" dirty="0">
              <a:solidFill>
                <a:schemeClr val="lt1"/>
              </a:solidFill>
              <a:latin typeface="Arial"/>
              <a:ea typeface="Arial"/>
              <a:cs typeface="Arial"/>
              <a:sym typeface="Aria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0"/>
            <a:ext cx="12192002" cy="6858000"/>
          </a:xfrm>
          <a:prstGeom prst="rect">
            <a:avLst/>
          </a:prstGeom>
        </p:spPr>
      </p:pic>
      <p:pic>
        <p:nvPicPr>
          <p:cNvPr id="13" name="Google Shape;108;p4"/>
          <p:cNvPicPr preferRelativeResize="0"/>
          <p:nvPr/>
        </p:nvPicPr>
        <p:blipFill rotWithShape="1">
          <a:blip r:embed="rId4">
            <a:alphaModFix/>
          </a:blip>
          <a:srcRect/>
          <a:stretch/>
        </p:blipFill>
        <p:spPr>
          <a:xfrm>
            <a:off x="1" y="0"/>
            <a:ext cx="12192000" cy="6858000"/>
          </a:xfrm>
          <a:prstGeom prst="rect">
            <a:avLst/>
          </a:prstGeom>
          <a:noFill/>
          <a:ln>
            <a:noFill/>
          </a:ln>
        </p:spPr>
      </p:pic>
      <p:sp>
        <p:nvSpPr>
          <p:cNvPr id="14" name="Google Shape;111;p4"/>
          <p:cNvSpPr txBox="1"/>
          <p:nvPr/>
        </p:nvSpPr>
        <p:spPr>
          <a:xfrm>
            <a:off x="6755642" y="2699913"/>
            <a:ext cx="5095211" cy="2308284"/>
          </a:xfrm>
          <a:prstGeom prst="rect">
            <a:avLst/>
          </a:prstGeom>
          <a:noFill/>
          <a:ln>
            <a:noFill/>
          </a:ln>
        </p:spPr>
        <p:txBody>
          <a:bodyPr spcFirstLastPara="1" wrap="square" lIns="91425" tIns="45700" rIns="91425" bIns="45700" anchor="t" anchorCtr="0">
            <a:spAutoFit/>
          </a:bodyPr>
          <a:lstStyle/>
          <a:p>
            <a:pPr algn="ctr">
              <a:buSzPts val="5000"/>
            </a:pPr>
            <a:r>
              <a:rPr lang="es-ES" sz="4800" b="1" dirty="0">
                <a:solidFill>
                  <a:schemeClr val="bg1"/>
                </a:solidFill>
                <a:latin typeface="Calibri" panose="020F0502020204030204" pitchFamily="34" charset="0"/>
                <a:cs typeface="Calibri" panose="020F0502020204030204" pitchFamily="34" charset="0"/>
              </a:rPr>
              <a:t>Fortalecer las </a:t>
            </a:r>
            <a:endParaRPr lang="es-ES" sz="4800" b="1" dirty="0" smtClean="0">
              <a:solidFill>
                <a:schemeClr val="bg1"/>
              </a:solidFill>
              <a:latin typeface="Calibri" panose="020F0502020204030204" pitchFamily="34" charset="0"/>
              <a:cs typeface="Calibri" panose="020F0502020204030204" pitchFamily="34" charset="0"/>
            </a:endParaRPr>
          </a:p>
          <a:p>
            <a:pPr algn="ctr">
              <a:buSzPts val="5000"/>
            </a:pPr>
            <a:r>
              <a:rPr lang="es-ES" sz="4800" b="1" dirty="0" smtClean="0">
                <a:solidFill>
                  <a:schemeClr val="bg1"/>
                </a:solidFill>
                <a:latin typeface="Calibri" panose="020F0502020204030204" pitchFamily="34" charset="0"/>
                <a:cs typeface="Calibri" panose="020F0502020204030204" pitchFamily="34" charset="0"/>
              </a:rPr>
              <a:t>capacidades </a:t>
            </a:r>
          </a:p>
          <a:p>
            <a:pPr algn="ctr">
              <a:buSzPts val="5000"/>
            </a:pPr>
            <a:r>
              <a:rPr lang="es-ES" sz="4800" b="1" dirty="0" smtClean="0">
                <a:solidFill>
                  <a:schemeClr val="bg1"/>
                </a:solidFill>
                <a:latin typeface="Calibri" panose="020F0502020204030204" pitchFamily="34" charset="0"/>
                <a:cs typeface="Calibri" panose="020F0502020204030204" pitchFamily="34" charset="0"/>
              </a:rPr>
              <a:t>institucionales</a:t>
            </a:r>
            <a:endParaRPr sz="1600" b="1" dirty="0">
              <a:solidFill>
                <a:schemeClr val="bg1"/>
              </a:solidFill>
              <a:latin typeface="Calibri" panose="020F0502020204030204" pitchFamily="34" charset="0"/>
              <a:cs typeface="Calibri" panose="020F0502020204030204" pitchFamily="34" charset="0"/>
            </a:endParaRPr>
          </a:p>
        </p:txBody>
      </p:sp>
      <p:sp>
        <p:nvSpPr>
          <p:cNvPr id="8"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chemeClr val="bg1"/>
                </a:solidFill>
                <a:latin typeface="Arial"/>
                <a:ea typeface="Arial"/>
                <a:cs typeface="Arial"/>
                <a:sym typeface="Arial"/>
              </a:rPr>
              <a:t>Coordinación Zonal 7 - Deporte</a:t>
            </a:r>
            <a:endParaRPr b="1" i="0" u="none" strike="noStrike" cap="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1842741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0" y="0"/>
            <a:ext cx="12193084" cy="6856897"/>
          </a:xfrm>
          <a:prstGeom prst="rect">
            <a:avLst/>
          </a:prstGeom>
          <a:noFill/>
          <a:ln>
            <a:noFill/>
          </a:ln>
        </p:spPr>
      </p:pic>
      <p:sp>
        <p:nvSpPr>
          <p:cNvPr id="3" name="Rectángulo 2"/>
          <p:cNvSpPr/>
          <p:nvPr/>
        </p:nvSpPr>
        <p:spPr>
          <a:xfrm>
            <a:off x="1199284" y="1997287"/>
            <a:ext cx="6096000" cy="2862322"/>
          </a:xfrm>
          <a:prstGeom prst="rect">
            <a:avLst/>
          </a:prstGeom>
        </p:spPr>
        <p:txBody>
          <a:bodyPr>
            <a:spAutoFit/>
          </a:bodyPr>
          <a:lstStyle/>
          <a:p>
            <a:r>
              <a:rPr lang="es-ES" sz="1800" b="1" dirty="0">
                <a:solidFill>
                  <a:schemeClr val="tx1"/>
                </a:solidFill>
                <a:latin typeface="Calibri" panose="020F0502020204030204" pitchFamily="34" charset="0"/>
                <a:cs typeface="Calibri" panose="020F0502020204030204" pitchFamily="34" charset="0"/>
              </a:rPr>
              <a:t>CAPACITACIONES Y ASESORÍA</a:t>
            </a:r>
            <a:br>
              <a:rPr lang="es-ES" sz="1800" b="1"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 Técnica</a:t>
            </a:r>
            <a:br>
              <a:rPr lang="es-E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 </a:t>
            </a:r>
            <a:r>
              <a:rPr lang="es-ES" sz="1800" dirty="0" smtClean="0">
                <a:solidFill>
                  <a:schemeClr val="tx1"/>
                </a:solidFill>
                <a:latin typeface="Calibri" panose="020F0502020204030204" pitchFamily="34" charset="0"/>
                <a:cs typeface="Calibri" panose="020F0502020204030204" pitchFamily="34" charset="0"/>
              </a:rPr>
              <a:t>Administrativa</a:t>
            </a:r>
            <a:r>
              <a:rPr lang="es-ES" sz="1800" dirty="0">
                <a:solidFill>
                  <a:schemeClr val="tx1"/>
                </a:solidFill>
                <a:latin typeface="Calibri" panose="020F0502020204030204" pitchFamily="34" charset="0"/>
                <a:cs typeface="Calibri" panose="020F0502020204030204" pitchFamily="34" charset="0"/>
              </a:rPr>
              <a:t/>
            </a:r>
            <a:br>
              <a:rPr lang="es-E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 Jurídica</a:t>
            </a:r>
            <a:br>
              <a:rPr lang="es-E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 </a:t>
            </a:r>
            <a:r>
              <a:rPr lang="es-ES" sz="1800" dirty="0" smtClean="0">
                <a:solidFill>
                  <a:schemeClr val="tx1"/>
                </a:solidFill>
                <a:latin typeface="Calibri" panose="020F0502020204030204" pitchFamily="34" charset="0"/>
                <a:cs typeface="Calibri" panose="020F0502020204030204" pitchFamily="34" charset="0"/>
              </a:rPr>
              <a:t>Incentivo Tributario</a:t>
            </a:r>
            <a:r>
              <a:rPr lang="es-ES" sz="1800" dirty="0">
                <a:solidFill>
                  <a:schemeClr val="tx1"/>
                </a:solidFill>
                <a:latin typeface="Calibri" panose="020F0502020204030204" pitchFamily="34" charset="0"/>
                <a:cs typeface="Calibri" panose="020F0502020204030204" pitchFamily="34" charset="0"/>
              </a:rPr>
              <a:t/>
            </a:r>
            <a:br>
              <a:rPr lang="es-E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 Lineamientos POA</a:t>
            </a:r>
            <a:br>
              <a:rPr lang="es-E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 Estrategias de financiamiento</a:t>
            </a:r>
            <a:br>
              <a:rPr lang="es-E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 Registro de credenciales e ingreso de planificaciones en aplicativo </a:t>
            </a:r>
            <a:br>
              <a:rPr lang="es-ES" sz="1800" dirty="0">
                <a:solidFill>
                  <a:schemeClr val="tx1"/>
                </a:solidFill>
                <a:latin typeface="Calibri" panose="020F0502020204030204" pitchFamily="34" charset="0"/>
                <a:cs typeface="Calibri" panose="020F0502020204030204" pitchFamily="34" charset="0"/>
              </a:rPr>
            </a:br>
            <a:endParaRPr lang="es-EC" sz="1800" dirty="0">
              <a:solidFill>
                <a:schemeClr val="tx1"/>
              </a:solidFill>
              <a:latin typeface="Calibri" panose="020F0502020204030204" pitchFamily="34" charset="0"/>
              <a:cs typeface="Calibri" panose="020F0502020204030204" pitchFamily="34" charset="0"/>
            </a:endParaRPr>
          </a:p>
        </p:txBody>
      </p:sp>
      <p:sp>
        <p:nvSpPr>
          <p:cNvPr id="4" name="Rectángulo 3"/>
          <p:cNvSpPr/>
          <p:nvPr/>
        </p:nvSpPr>
        <p:spPr>
          <a:xfrm>
            <a:off x="523164" y="574315"/>
            <a:ext cx="6096000" cy="646331"/>
          </a:xfrm>
          <a:prstGeom prst="rect">
            <a:avLst/>
          </a:prstGeom>
        </p:spPr>
        <p:txBody>
          <a:bodyPr>
            <a:spAutoFit/>
          </a:bodyPr>
          <a:lstStyle/>
          <a:p>
            <a:r>
              <a:rPr lang="es-EC" sz="1800" b="1" dirty="0">
                <a:solidFill>
                  <a:srgbClr val="212D5A"/>
                </a:solidFill>
                <a:latin typeface="Arial-BoldMT"/>
              </a:rPr>
              <a:t>Ejecución y Gestión realizada</a:t>
            </a:r>
            <a:r>
              <a:rPr lang="es-EC" sz="1800" dirty="0"/>
              <a:t> </a:t>
            </a:r>
            <a:br>
              <a:rPr lang="es-EC" sz="1800" dirty="0"/>
            </a:br>
            <a:endParaRPr lang="es-EC" sz="1800" dirty="0"/>
          </a:p>
        </p:txBody>
      </p:sp>
      <p:sp>
        <p:nvSpPr>
          <p:cNvPr id="9"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rgbClr val="212D5A"/>
                </a:solidFill>
                <a:latin typeface="Arial"/>
                <a:ea typeface="Arial"/>
                <a:cs typeface="Arial"/>
                <a:sym typeface="Arial"/>
              </a:rPr>
              <a:t>Coordinación Zonal 7 - Deporte</a:t>
            </a:r>
            <a:endParaRPr b="1" i="0" u="none" strike="noStrike" cap="none" dirty="0">
              <a:solidFill>
                <a:srgbClr val="000000"/>
              </a:solidFill>
              <a:latin typeface="Arial"/>
              <a:ea typeface="Arial"/>
              <a:cs typeface="Arial"/>
              <a:sym typeface="Arial"/>
            </a:endParaRP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345" y="1548329"/>
            <a:ext cx="2506825" cy="1852973"/>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5257" y="3581926"/>
            <a:ext cx="3294173" cy="1876655"/>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5257" y="1548329"/>
            <a:ext cx="3294173" cy="1852972"/>
          </a:xfrm>
          <a:prstGeom prst="rect">
            <a:avLst/>
          </a:prstGeom>
        </p:spPr>
      </p:pic>
    </p:spTree>
    <p:extLst>
      <p:ext uri="{BB962C8B-B14F-4D97-AF65-F5344CB8AC3E}">
        <p14:creationId xmlns:p14="http://schemas.microsoft.com/office/powerpoint/2010/main" val="71839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0" y="0"/>
            <a:ext cx="12193084" cy="6856897"/>
          </a:xfrm>
          <a:prstGeom prst="rect">
            <a:avLst/>
          </a:prstGeom>
          <a:noFill/>
          <a:ln>
            <a:noFill/>
          </a:ln>
        </p:spPr>
      </p:pic>
      <p:sp>
        <p:nvSpPr>
          <p:cNvPr id="2" name="Rectángulo 1"/>
          <p:cNvSpPr/>
          <p:nvPr/>
        </p:nvSpPr>
        <p:spPr>
          <a:xfrm>
            <a:off x="709853" y="380276"/>
            <a:ext cx="5022207" cy="5632311"/>
          </a:xfrm>
          <a:prstGeom prst="rect">
            <a:avLst/>
          </a:prstGeom>
        </p:spPr>
        <p:txBody>
          <a:bodyPr wrap="square">
            <a:spAutoFit/>
          </a:bodyPr>
          <a:lstStyle/>
          <a:p>
            <a:pPr algn="just"/>
            <a:r>
              <a:rPr lang="es-ES" sz="1800" b="1" dirty="0">
                <a:latin typeface="Calibri" panose="020F0502020204030204" pitchFamily="34" charset="0"/>
                <a:cs typeface="Calibri" panose="020F0502020204030204" pitchFamily="34" charset="0"/>
              </a:rPr>
              <a:t>ATENCIÓN REQUIRIMIENTOS DE ORGANIZACIONES </a:t>
            </a:r>
            <a:r>
              <a:rPr lang="es-ES" sz="1800" b="1" dirty="0" smtClean="0">
                <a:latin typeface="Calibri" panose="020F0502020204030204" pitchFamily="34" charset="0"/>
                <a:cs typeface="Calibri" panose="020F0502020204030204" pitchFamily="34" charset="0"/>
              </a:rPr>
              <a:t>DEPORTIVAS</a:t>
            </a:r>
          </a:p>
          <a:p>
            <a:pPr algn="just"/>
            <a:endParaRPr lang="es-EC" sz="1800" b="1" dirty="0">
              <a:latin typeface="Calibri" panose="020F0502020204030204" pitchFamily="34" charset="0"/>
              <a:cs typeface="Calibri" panose="020F0502020204030204" pitchFamily="34" charset="0"/>
            </a:endParaRPr>
          </a:p>
          <a:p>
            <a:pPr algn="just"/>
            <a:r>
              <a:rPr lang="es-ES" sz="1800" dirty="0">
                <a:latin typeface="Calibri" panose="020F0502020204030204" pitchFamily="34" charset="0"/>
                <a:cs typeface="Calibri" panose="020F0502020204030204" pitchFamily="34" charset="0"/>
              </a:rPr>
              <a:t>Mediante Decreto Ejecutivo Nro. 1117 del 05 de agosto de 2021, el Presidente Constitucional de la República del Ecuador expidió el Reglamento Sustitutivo al Reglamento General de la Ley del Deporte, Educación Física y Recreación, que fuese publicado en el Registro Oficial en el Suplemento Nro. 268 del 17 de agosto de 2020, y entre su Disposiciones Transitorias dispone en su artículo primero lo siguiente: </a:t>
            </a:r>
            <a:r>
              <a:rPr lang="es-ES" sz="1800" i="1" dirty="0">
                <a:latin typeface="Calibri" panose="020F0502020204030204" pitchFamily="34" charset="0"/>
                <a:cs typeface="Calibri" panose="020F0502020204030204" pitchFamily="34" charset="0"/>
              </a:rPr>
              <a:t>“Dentro del plazo de 360 días, los organismos deportivos deberán adecuar sus estatutos al presente reglamento.”.</a:t>
            </a:r>
            <a:endParaRPr lang="es-EC" sz="1800" dirty="0">
              <a:latin typeface="Calibri" panose="020F0502020204030204" pitchFamily="34" charset="0"/>
              <a:cs typeface="Calibri" panose="020F0502020204030204" pitchFamily="34" charset="0"/>
            </a:endParaRPr>
          </a:p>
          <a:p>
            <a:pPr algn="just"/>
            <a:r>
              <a:rPr lang="es-ES" sz="1800" i="1" dirty="0">
                <a:latin typeface="Calibri" panose="020F0502020204030204" pitchFamily="34" charset="0"/>
                <a:cs typeface="Calibri" panose="020F0502020204030204" pitchFamily="34" charset="0"/>
              </a:rPr>
              <a:t> </a:t>
            </a:r>
            <a:endParaRPr lang="es-EC" sz="1800" dirty="0">
              <a:latin typeface="Calibri" panose="020F0502020204030204" pitchFamily="34" charset="0"/>
              <a:cs typeface="Calibri" panose="020F0502020204030204" pitchFamily="34" charset="0"/>
            </a:endParaRPr>
          </a:p>
          <a:p>
            <a:pPr algn="just"/>
            <a:r>
              <a:rPr lang="es-ES" sz="1800" dirty="0" smtClean="0">
                <a:latin typeface="Calibri" panose="020F0502020204030204" pitchFamily="34" charset="0"/>
                <a:cs typeface="Calibri" panose="020F0502020204030204" pitchFamily="34" charset="0"/>
              </a:rPr>
              <a:t>Los </a:t>
            </a:r>
            <a:r>
              <a:rPr lang="es-ES" sz="1800" dirty="0">
                <a:latin typeface="Calibri" panose="020F0502020204030204" pitchFamily="34" charset="0"/>
                <a:cs typeface="Calibri" panose="020F0502020204030204" pitchFamily="34" charset="0"/>
              </a:rPr>
              <a:t>organismos deportivos sujetos a la competencia de la Coordinación Zonal 7, continuaron con el proceso de Reforma de sus Estatutos adecuándolos a la normativa legal vigente, desde el nivel recreativo hasta el formativo.</a:t>
            </a:r>
            <a:endParaRPr lang="es-EC" sz="1800" dirty="0">
              <a:latin typeface="Calibri" panose="020F0502020204030204" pitchFamily="34" charset="0"/>
              <a:cs typeface="Calibri" panose="020F050202020403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328402963"/>
              </p:ext>
            </p:extLst>
          </p:nvPr>
        </p:nvGraphicFramePr>
        <p:xfrm>
          <a:off x="6096542" y="2353065"/>
          <a:ext cx="5490845" cy="2569658"/>
        </p:xfrm>
        <a:graphic>
          <a:graphicData uri="http://schemas.openxmlformats.org/drawingml/2006/table">
            <a:tbl>
              <a:tblPr firstRow="1" firstCol="1" lastRow="1" lastCol="1" bandRow="1" bandCol="1">
                <a:tableStyleId>{69012ECD-51FC-41F1-AA8D-1B2483CD663E}</a:tableStyleId>
              </a:tblPr>
              <a:tblGrid>
                <a:gridCol w="473075"/>
                <a:gridCol w="3775386"/>
                <a:gridCol w="1242384"/>
              </a:tblGrid>
              <a:tr h="196850">
                <a:tc>
                  <a:txBody>
                    <a:bodyPr/>
                    <a:lstStyle/>
                    <a:p>
                      <a:pPr marL="124460" marR="112395" algn="ctr">
                        <a:spcBef>
                          <a:spcPts val="25"/>
                        </a:spcBef>
                        <a:spcAft>
                          <a:spcPts val="0"/>
                        </a:spcAft>
                      </a:pPr>
                      <a:r>
                        <a:rPr lang="es-ES" sz="1200" dirty="0">
                          <a:effectLst/>
                        </a:rPr>
                        <a:t>No.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432560" marR="1418590" algn="ctr">
                        <a:spcBef>
                          <a:spcPts val="25"/>
                        </a:spcBef>
                        <a:spcAft>
                          <a:spcPts val="0"/>
                        </a:spcAft>
                      </a:pPr>
                      <a:r>
                        <a:rPr lang="es-ES" sz="1200" dirty="0" smtClean="0">
                          <a:effectLst/>
                        </a:rPr>
                        <a:t>Descripción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0005" marR="24765" algn="ctr">
                        <a:spcBef>
                          <a:spcPts val="25"/>
                        </a:spcBef>
                        <a:spcAft>
                          <a:spcPts val="0"/>
                        </a:spcAft>
                      </a:pPr>
                      <a:r>
                        <a:rPr lang="es-ES" sz="1200">
                          <a:effectLst/>
                        </a:rPr>
                        <a:t>No.</a:t>
                      </a:r>
                      <a:r>
                        <a:rPr lang="es-ES" sz="1200" spc="-40">
                          <a:effectLst/>
                        </a:rPr>
                        <a:t> </a:t>
                      </a:r>
                      <a:r>
                        <a:rPr lang="es-ES" sz="1200">
                          <a:effectLst/>
                        </a:rPr>
                        <a:t>Trámites</a:t>
                      </a:r>
                      <a:r>
                        <a:rPr lang="es-ES" sz="1200" spc="-25">
                          <a:effectLst/>
                        </a:rPr>
                        <a:t> </a:t>
                      </a:r>
                      <a:r>
                        <a:rPr lang="es-ES" sz="1200">
                          <a:effectLst/>
                        </a:rPr>
                        <a:t>Atendidos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87375">
                <a:tc>
                  <a:txBody>
                    <a:bodyPr/>
                    <a:lstStyle/>
                    <a:p>
                      <a:pPr>
                        <a:spcAft>
                          <a:spcPts val="0"/>
                        </a:spcAft>
                      </a:pPr>
                      <a:r>
                        <a:rPr lang="es-ES" sz="1400">
                          <a:effectLst/>
                        </a:rPr>
                        <a:t> </a:t>
                      </a:r>
                      <a:endParaRPr lang="es-EC" sz="1200">
                        <a:effectLst/>
                      </a:endParaRPr>
                    </a:p>
                    <a:p>
                      <a:pPr marL="10795" algn="ctr">
                        <a:spcAft>
                          <a:spcPts val="0"/>
                        </a:spcAft>
                      </a:pPr>
                      <a:r>
                        <a:rPr lang="es-ES"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7625" marR="44450">
                        <a:lnSpc>
                          <a:spcPct val="113000"/>
                        </a:lnSpc>
                        <a:spcBef>
                          <a:spcPts val="5"/>
                        </a:spcBef>
                        <a:spcAft>
                          <a:spcPts val="0"/>
                        </a:spcAft>
                      </a:pPr>
                      <a:r>
                        <a:rPr lang="es-ES" sz="1200" dirty="0">
                          <a:effectLst/>
                        </a:rPr>
                        <a:t>Aprobación</a:t>
                      </a:r>
                      <a:r>
                        <a:rPr lang="es-ES" sz="1200" spc="-45" dirty="0">
                          <a:effectLst/>
                        </a:rPr>
                        <a:t> </a:t>
                      </a:r>
                      <a:r>
                        <a:rPr lang="es-ES" sz="1200" dirty="0">
                          <a:effectLst/>
                        </a:rPr>
                        <a:t>de</a:t>
                      </a:r>
                      <a:r>
                        <a:rPr lang="es-ES" sz="1200" spc="-45" dirty="0">
                          <a:effectLst/>
                        </a:rPr>
                        <a:t> </a:t>
                      </a:r>
                      <a:r>
                        <a:rPr lang="es-ES" sz="1200" dirty="0">
                          <a:effectLst/>
                        </a:rPr>
                        <a:t>Estatuto</a:t>
                      </a:r>
                      <a:r>
                        <a:rPr lang="es-ES" sz="1200" spc="-45" dirty="0">
                          <a:effectLst/>
                        </a:rPr>
                        <a:t> </a:t>
                      </a:r>
                      <a:r>
                        <a:rPr lang="es-ES" sz="1200" dirty="0">
                          <a:effectLst/>
                        </a:rPr>
                        <a:t>y</a:t>
                      </a:r>
                      <a:r>
                        <a:rPr lang="es-ES" sz="1200" spc="-20" dirty="0">
                          <a:effectLst/>
                        </a:rPr>
                        <a:t> </a:t>
                      </a:r>
                      <a:r>
                        <a:rPr lang="es-ES" sz="1200" dirty="0">
                          <a:effectLst/>
                        </a:rPr>
                        <a:t>Otorgamiento</a:t>
                      </a:r>
                      <a:r>
                        <a:rPr lang="es-ES" sz="1200" spc="-45" dirty="0">
                          <a:effectLst/>
                        </a:rPr>
                        <a:t> </a:t>
                      </a:r>
                      <a:r>
                        <a:rPr lang="es-ES" sz="1200" dirty="0">
                          <a:effectLst/>
                        </a:rPr>
                        <a:t>de</a:t>
                      </a:r>
                      <a:r>
                        <a:rPr lang="es-ES" sz="1200" spc="-40" dirty="0">
                          <a:effectLst/>
                        </a:rPr>
                        <a:t> </a:t>
                      </a:r>
                      <a:r>
                        <a:rPr lang="es-ES" sz="1200" dirty="0">
                          <a:effectLst/>
                        </a:rPr>
                        <a:t>personería</a:t>
                      </a:r>
                      <a:r>
                        <a:rPr lang="es-ES" sz="1200" spc="-235" dirty="0">
                          <a:effectLst/>
                        </a:rPr>
                        <a:t> </a:t>
                      </a:r>
                      <a:r>
                        <a:rPr lang="es-ES" sz="1200" dirty="0">
                          <a:effectLst/>
                        </a:rPr>
                        <a:t>jurídica</a:t>
                      </a:r>
                      <a:r>
                        <a:rPr lang="es-ES" sz="1200" spc="-35" dirty="0">
                          <a:effectLst/>
                        </a:rPr>
                        <a:t> </a:t>
                      </a:r>
                      <a:r>
                        <a:rPr lang="es-ES" sz="1200" dirty="0">
                          <a:effectLst/>
                        </a:rPr>
                        <a:t>para</a:t>
                      </a:r>
                      <a:r>
                        <a:rPr lang="es-ES" sz="1200" spc="-40" dirty="0">
                          <a:effectLst/>
                        </a:rPr>
                        <a:t> </a:t>
                      </a:r>
                      <a:r>
                        <a:rPr lang="es-ES" sz="1200" dirty="0">
                          <a:effectLst/>
                        </a:rPr>
                        <a:t>Organizaciones</a:t>
                      </a:r>
                      <a:r>
                        <a:rPr lang="es-ES" sz="1200" spc="-10" dirty="0">
                          <a:effectLst/>
                        </a:rPr>
                        <a:t> </a:t>
                      </a:r>
                      <a:r>
                        <a:rPr lang="es-ES" sz="1200" dirty="0">
                          <a:effectLst/>
                        </a:rPr>
                        <a:t>Deportiva</a:t>
                      </a:r>
                      <a:r>
                        <a:rPr lang="es-ES" sz="1200" spc="-35" dirty="0">
                          <a:effectLst/>
                        </a:rPr>
                        <a:t> </a:t>
                      </a:r>
                      <a:r>
                        <a:rPr lang="es-ES" sz="1200" dirty="0">
                          <a:effectLst/>
                        </a:rPr>
                        <a:t>y</a:t>
                      </a:r>
                      <a:r>
                        <a:rPr lang="es-ES" sz="1200" spc="-10" dirty="0">
                          <a:effectLst/>
                        </a:rPr>
                        <a:t> </a:t>
                      </a:r>
                      <a:r>
                        <a:rPr lang="es-ES" sz="1200" dirty="0">
                          <a:effectLst/>
                        </a:rPr>
                        <a:t>Atención</a:t>
                      </a:r>
                      <a:r>
                        <a:rPr lang="es-ES" sz="1200" spc="-30" dirty="0">
                          <a:effectLst/>
                        </a:rPr>
                        <a:t> </a:t>
                      </a:r>
                      <a:r>
                        <a:rPr lang="es-ES" sz="1200" dirty="0">
                          <a:effectLst/>
                        </a:rPr>
                        <a:t>a</a:t>
                      </a:r>
                      <a:endParaRPr lang="es-EC" sz="1200" dirty="0">
                        <a:effectLst/>
                      </a:endParaRPr>
                    </a:p>
                    <a:p>
                      <a:pPr marL="47625">
                        <a:spcBef>
                          <a:spcPts val="35"/>
                        </a:spcBef>
                        <a:spcAft>
                          <a:spcPts val="0"/>
                        </a:spcAft>
                      </a:pPr>
                      <a:r>
                        <a:rPr lang="es-ES" sz="1200" dirty="0">
                          <a:effectLst/>
                        </a:rPr>
                        <a:t>requerimientos</a:t>
                      </a:r>
                      <a:r>
                        <a:rPr lang="es-ES" sz="1200" spc="-45" dirty="0">
                          <a:effectLst/>
                        </a:rPr>
                        <a:t> </a:t>
                      </a:r>
                      <a:r>
                        <a:rPr lang="es-ES" sz="1200" dirty="0">
                          <a:effectLst/>
                        </a:rPr>
                        <a:t>de</a:t>
                      </a:r>
                      <a:r>
                        <a:rPr lang="es-ES" sz="1200" spc="-40" dirty="0">
                          <a:effectLst/>
                        </a:rPr>
                        <a:t> </a:t>
                      </a:r>
                      <a:r>
                        <a:rPr lang="es-ES" sz="1200" dirty="0">
                          <a:effectLst/>
                        </a:rPr>
                        <a:t>Organizaciones</a:t>
                      </a:r>
                      <a:r>
                        <a:rPr lang="es-ES" sz="1200" spc="-20" dirty="0">
                          <a:effectLst/>
                        </a:rPr>
                        <a:t> </a:t>
                      </a:r>
                      <a:r>
                        <a:rPr lang="es-ES" sz="1200" dirty="0">
                          <a:effectLst/>
                        </a:rPr>
                        <a:t>Sociales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s-ES" sz="1400">
                          <a:effectLst/>
                        </a:rPr>
                        <a:t> </a:t>
                      </a:r>
                      <a:endParaRPr lang="es-EC" sz="1200">
                        <a:effectLst/>
                      </a:endParaRPr>
                    </a:p>
                    <a:p>
                      <a:pPr marL="33020" marR="24765" algn="ctr">
                        <a:spcAft>
                          <a:spcPts val="0"/>
                        </a:spcAft>
                      </a:pPr>
                      <a:r>
                        <a:rPr lang="es-ES" sz="1200">
                          <a:effectLst/>
                        </a:rPr>
                        <a:t>233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93675">
                <a:tc>
                  <a:txBody>
                    <a:bodyPr/>
                    <a:lstStyle/>
                    <a:p>
                      <a:pPr marL="10795" algn="ctr">
                        <a:spcAft>
                          <a:spcPts val="0"/>
                        </a:spcAft>
                      </a:pPr>
                      <a:r>
                        <a:rPr lang="es-ES" sz="12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7625">
                        <a:spcAft>
                          <a:spcPts val="0"/>
                        </a:spcAft>
                      </a:pPr>
                      <a:r>
                        <a:rPr lang="es-ES" sz="1200" dirty="0">
                          <a:effectLst/>
                        </a:rPr>
                        <a:t>Registro</a:t>
                      </a:r>
                      <a:r>
                        <a:rPr lang="es-ES" sz="1200" spc="-45" dirty="0">
                          <a:effectLst/>
                        </a:rPr>
                        <a:t> </a:t>
                      </a:r>
                      <a:r>
                        <a:rPr lang="es-ES" sz="1200" dirty="0">
                          <a:effectLst/>
                        </a:rPr>
                        <a:t>de</a:t>
                      </a:r>
                      <a:r>
                        <a:rPr lang="es-ES" sz="1200" spc="-40" dirty="0">
                          <a:effectLst/>
                        </a:rPr>
                        <a:t> </a:t>
                      </a:r>
                      <a:r>
                        <a:rPr lang="es-ES" sz="1200" dirty="0">
                          <a:effectLst/>
                        </a:rPr>
                        <a:t>Directorio</a:t>
                      </a:r>
                      <a:r>
                        <a:rPr lang="es-ES" sz="1200" spc="-45" dirty="0">
                          <a:effectLst/>
                        </a:rPr>
                        <a:t> </a:t>
                      </a:r>
                      <a:r>
                        <a:rPr lang="es-ES" sz="1200" dirty="0">
                          <a:effectLst/>
                        </a:rPr>
                        <a:t>de</a:t>
                      </a:r>
                      <a:r>
                        <a:rPr lang="es-ES" sz="1200" spc="-15" dirty="0">
                          <a:effectLst/>
                        </a:rPr>
                        <a:t> </a:t>
                      </a:r>
                      <a:r>
                        <a:rPr lang="es-ES" sz="1200" dirty="0">
                          <a:effectLst/>
                        </a:rPr>
                        <a:t>las</a:t>
                      </a:r>
                      <a:r>
                        <a:rPr lang="es-ES" sz="1200" spc="-25" dirty="0">
                          <a:effectLst/>
                        </a:rPr>
                        <a:t> </a:t>
                      </a:r>
                      <a:r>
                        <a:rPr lang="es-ES" sz="1200" dirty="0">
                          <a:effectLst/>
                        </a:rPr>
                        <a:t>Organizaciones</a:t>
                      </a:r>
                      <a:r>
                        <a:rPr lang="es-ES" sz="1200" spc="-15" dirty="0">
                          <a:effectLst/>
                        </a:rPr>
                        <a:t> </a:t>
                      </a:r>
                      <a:r>
                        <a:rPr lang="es-ES" sz="1200" dirty="0">
                          <a:effectLst/>
                        </a:rPr>
                        <a:t>Deportivas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 marR="24765" algn="ctr">
                        <a:spcAft>
                          <a:spcPts val="0"/>
                        </a:spcAft>
                      </a:pPr>
                      <a:r>
                        <a:rPr lang="es-ES" sz="1200">
                          <a:effectLst/>
                        </a:rPr>
                        <a:t>102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93700">
                <a:tc>
                  <a:txBody>
                    <a:bodyPr/>
                    <a:lstStyle/>
                    <a:p>
                      <a:pPr marL="10795" algn="ctr">
                        <a:spcBef>
                          <a:spcPts val="800"/>
                        </a:spcBef>
                        <a:spcAft>
                          <a:spcPts val="0"/>
                        </a:spcAft>
                      </a:pPr>
                      <a:r>
                        <a:rPr lang="es-ES" sz="12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7625">
                        <a:spcBef>
                          <a:spcPts val="25"/>
                        </a:spcBef>
                        <a:spcAft>
                          <a:spcPts val="0"/>
                        </a:spcAft>
                      </a:pPr>
                      <a:r>
                        <a:rPr lang="es-ES" sz="1200" dirty="0">
                          <a:effectLst/>
                        </a:rPr>
                        <a:t>Legalización</a:t>
                      </a:r>
                      <a:r>
                        <a:rPr lang="es-ES" sz="1200" spc="-40" dirty="0">
                          <a:effectLst/>
                        </a:rPr>
                        <a:t> </a:t>
                      </a:r>
                      <a:r>
                        <a:rPr lang="es-ES" sz="1200" dirty="0">
                          <a:effectLst/>
                        </a:rPr>
                        <a:t>del</a:t>
                      </a:r>
                      <a:r>
                        <a:rPr lang="es-ES" sz="1200" spc="-15" dirty="0">
                          <a:effectLst/>
                        </a:rPr>
                        <a:t> </a:t>
                      </a:r>
                      <a:r>
                        <a:rPr lang="es-ES" sz="1200" dirty="0">
                          <a:effectLst/>
                        </a:rPr>
                        <a:t>Registro</a:t>
                      </a:r>
                      <a:r>
                        <a:rPr lang="es-ES" sz="1200" spc="-35" dirty="0">
                          <a:effectLst/>
                        </a:rPr>
                        <a:t> </a:t>
                      </a:r>
                      <a:r>
                        <a:rPr lang="es-ES" sz="1200" dirty="0">
                          <a:effectLst/>
                        </a:rPr>
                        <a:t>de</a:t>
                      </a:r>
                      <a:r>
                        <a:rPr lang="es-ES" sz="1200" spc="-15" dirty="0">
                          <a:effectLst/>
                        </a:rPr>
                        <a:t> </a:t>
                      </a:r>
                      <a:r>
                        <a:rPr lang="es-ES" sz="1200" dirty="0">
                          <a:effectLst/>
                        </a:rPr>
                        <a:t>Administrador</a:t>
                      </a:r>
                      <a:r>
                        <a:rPr lang="es-ES" sz="1200" spc="-40" dirty="0">
                          <a:effectLst/>
                        </a:rPr>
                        <a:t> </a:t>
                      </a:r>
                      <a:r>
                        <a:rPr lang="es-ES" sz="1200" dirty="0">
                          <a:effectLst/>
                        </a:rPr>
                        <a:t>y/o</a:t>
                      </a:r>
                      <a:endParaRPr lang="es-EC" sz="1200" dirty="0">
                        <a:effectLst/>
                      </a:endParaRPr>
                    </a:p>
                    <a:p>
                      <a:pPr marL="47625">
                        <a:spcBef>
                          <a:spcPts val="210"/>
                        </a:spcBef>
                        <a:spcAft>
                          <a:spcPts val="0"/>
                        </a:spcAft>
                      </a:pPr>
                      <a:r>
                        <a:rPr lang="es-ES" sz="1200" dirty="0">
                          <a:effectLst/>
                        </a:rPr>
                        <a:t>Administrador</a:t>
                      </a:r>
                      <a:r>
                        <a:rPr lang="es-ES" sz="1200" spc="-45" dirty="0">
                          <a:effectLst/>
                        </a:rPr>
                        <a:t> </a:t>
                      </a:r>
                      <a:r>
                        <a:rPr lang="es-ES" sz="1200" dirty="0">
                          <a:effectLst/>
                        </a:rPr>
                        <a:t>Financiero</a:t>
                      </a:r>
                      <a:r>
                        <a:rPr lang="es-ES" sz="1200" spc="-45" dirty="0">
                          <a:effectLst/>
                        </a:rPr>
                        <a:t> </a:t>
                      </a:r>
                      <a:r>
                        <a:rPr lang="es-ES" sz="1200" dirty="0">
                          <a:effectLst/>
                        </a:rPr>
                        <a:t>de</a:t>
                      </a:r>
                      <a:r>
                        <a:rPr lang="es-ES" sz="1200" spc="-40" dirty="0">
                          <a:effectLst/>
                        </a:rPr>
                        <a:t> </a:t>
                      </a:r>
                      <a:r>
                        <a:rPr lang="es-ES" sz="1200" dirty="0">
                          <a:effectLst/>
                        </a:rPr>
                        <a:t>Organizaciones</a:t>
                      </a:r>
                      <a:r>
                        <a:rPr lang="es-ES" sz="1200" spc="-40" dirty="0">
                          <a:effectLst/>
                        </a:rPr>
                        <a:t> </a:t>
                      </a:r>
                      <a:r>
                        <a:rPr lang="es-ES" sz="1200" dirty="0">
                          <a:effectLst/>
                        </a:rPr>
                        <a:t>Deportivas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5240" algn="ctr">
                        <a:spcBef>
                          <a:spcPts val="800"/>
                        </a:spcBef>
                        <a:spcAft>
                          <a:spcPts val="0"/>
                        </a:spcAft>
                      </a:pPr>
                      <a:r>
                        <a:rPr lang="es-ES" sz="1200" dirty="0">
                          <a:effectLst/>
                        </a:rPr>
                        <a:t>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667960">
                <a:tc>
                  <a:txBody>
                    <a:bodyPr/>
                    <a:lstStyle/>
                    <a:p>
                      <a:pPr marL="10795" algn="ctr">
                        <a:spcBef>
                          <a:spcPts val="775"/>
                        </a:spcBef>
                        <a:spcAft>
                          <a:spcPts val="0"/>
                        </a:spcAft>
                      </a:pPr>
                      <a:r>
                        <a:rPr lang="es-ES"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7625" marR="44450">
                        <a:lnSpc>
                          <a:spcPct val="115000"/>
                        </a:lnSpc>
                        <a:spcAft>
                          <a:spcPts val="0"/>
                        </a:spcAft>
                      </a:pPr>
                      <a:r>
                        <a:rPr lang="es-ES" sz="1200" dirty="0">
                          <a:effectLst/>
                        </a:rPr>
                        <a:t>Atención</a:t>
                      </a:r>
                      <a:r>
                        <a:rPr lang="es-ES" sz="1200" spc="-35" dirty="0">
                          <a:effectLst/>
                        </a:rPr>
                        <a:t> </a:t>
                      </a:r>
                      <a:r>
                        <a:rPr lang="es-ES" sz="1200" dirty="0">
                          <a:effectLst/>
                        </a:rPr>
                        <a:t>a</a:t>
                      </a:r>
                      <a:r>
                        <a:rPr lang="es-ES" sz="1200" spc="-40" dirty="0">
                          <a:effectLst/>
                        </a:rPr>
                        <a:t> </a:t>
                      </a:r>
                      <a:r>
                        <a:rPr lang="es-ES" sz="1200" dirty="0">
                          <a:effectLst/>
                        </a:rPr>
                        <a:t>solicitud</a:t>
                      </a:r>
                      <a:r>
                        <a:rPr lang="es-ES" sz="1200" spc="-40" dirty="0">
                          <a:effectLst/>
                        </a:rPr>
                        <a:t> </a:t>
                      </a:r>
                      <a:r>
                        <a:rPr lang="es-ES" sz="1200" dirty="0">
                          <a:effectLst/>
                        </a:rPr>
                        <a:t>de</a:t>
                      </a:r>
                      <a:r>
                        <a:rPr lang="es-ES" sz="1200" spc="-35" dirty="0">
                          <a:effectLst/>
                        </a:rPr>
                        <a:t> </a:t>
                      </a:r>
                      <a:r>
                        <a:rPr lang="es-ES" sz="1200" dirty="0">
                          <a:effectLst/>
                        </a:rPr>
                        <a:t>Disolución</a:t>
                      </a:r>
                      <a:r>
                        <a:rPr lang="es-ES" sz="1200" spc="-35" dirty="0">
                          <a:effectLst/>
                        </a:rPr>
                        <a:t> </a:t>
                      </a:r>
                      <a:r>
                        <a:rPr lang="es-ES" sz="1200" dirty="0">
                          <a:effectLst/>
                        </a:rPr>
                        <a:t>y</a:t>
                      </a:r>
                      <a:r>
                        <a:rPr lang="es-ES" sz="1200" spc="-10" dirty="0">
                          <a:effectLst/>
                        </a:rPr>
                        <a:t> </a:t>
                      </a:r>
                      <a:r>
                        <a:rPr lang="es-ES" sz="1200" dirty="0">
                          <a:effectLst/>
                        </a:rPr>
                        <a:t>Liquidación</a:t>
                      </a:r>
                      <a:r>
                        <a:rPr lang="es-ES" sz="1200" spc="-35" dirty="0">
                          <a:effectLst/>
                        </a:rPr>
                        <a:t> </a:t>
                      </a:r>
                      <a:r>
                        <a:rPr lang="es-ES" sz="1200" dirty="0">
                          <a:effectLst/>
                        </a:rPr>
                        <a:t>para</a:t>
                      </a:r>
                      <a:r>
                        <a:rPr lang="es-ES" sz="1200" spc="-230" dirty="0">
                          <a:effectLst/>
                        </a:rPr>
                        <a:t> </a:t>
                      </a:r>
                      <a:r>
                        <a:rPr lang="es-ES" sz="1200" dirty="0">
                          <a:effectLst/>
                        </a:rPr>
                        <a:t>Organizaciones</a:t>
                      </a:r>
                      <a:r>
                        <a:rPr lang="es-ES" sz="1200" spc="-30" dirty="0">
                          <a:effectLst/>
                        </a:rPr>
                        <a:t> </a:t>
                      </a:r>
                      <a:r>
                        <a:rPr lang="es-ES" sz="1200" dirty="0">
                          <a:effectLst/>
                        </a:rPr>
                        <a:t>Deportivas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5240" algn="ctr">
                        <a:spcBef>
                          <a:spcPts val="775"/>
                        </a:spcBef>
                        <a:spcAft>
                          <a:spcPts val="0"/>
                        </a:spcAft>
                      </a:pPr>
                      <a:r>
                        <a:rPr lang="es-ES" sz="1200" dirty="0">
                          <a:effectLst/>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7" name="Rectángulo 6"/>
          <p:cNvSpPr/>
          <p:nvPr/>
        </p:nvSpPr>
        <p:spPr>
          <a:xfrm>
            <a:off x="5431805" y="1953929"/>
            <a:ext cx="5172502" cy="259045"/>
          </a:xfrm>
          <a:prstGeom prst="rect">
            <a:avLst/>
          </a:prstGeom>
        </p:spPr>
        <p:txBody>
          <a:bodyPr wrap="square">
            <a:spAutoFit/>
          </a:bodyPr>
          <a:lstStyle/>
          <a:p>
            <a:pPr marL="2299970">
              <a:lnSpc>
                <a:spcPts val="1320"/>
              </a:lnSpc>
            </a:pPr>
            <a:r>
              <a:rPr lang="es-ES" b="1" dirty="0" smtClean="0">
                <a:latin typeface="Calibri" panose="020F0502020204030204" pitchFamily="34" charset="0"/>
                <a:ea typeface="Calibri" panose="020F0502020204030204" pitchFamily="34" charset="0"/>
              </a:rPr>
              <a:t>TRÁMITES</a:t>
            </a:r>
            <a:r>
              <a:rPr lang="es-ES" b="1" spc="-20" dirty="0" smtClean="0">
                <a:latin typeface="Calibri" panose="020F0502020204030204" pitchFamily="34" charset="0"/>
                <a:ea typeface="Calibri" panose="020F0502020204030204" pitchFamily="34" charset="0"/>
              </a:rPr>
              <a:t> </a:t>
            </a:r>
            <a:r>
              <a:rPr lang="es-ES" b="1" dirty="0">
                <a:latin typeface="Calibri" panose="020F0502020204030204" pitchFamily="34" charset="0"/>
                <a:ea typeface="Calibri" panose="020F0502020204030204" pitchFamily="34" charset="0"/>
              </a:rPr>
              <a:t>JURÍDICOS</a:t>
            </a:r>
            <a:endParaRPr lang="es-EC" dirty="0">
              <a:effectLst/>
              <a:latin typeface="Calibri" panose="020F0502020204030204" pitchFamily="34" charset="0"/>
              <a:ea typeface="Calibri" panose="020F0502020204030204" pitchFamily="34" charset="0"/>
            </a:endParaRPr>
          </a:p>
        </p:txBody>
      </p:sp>
      <p:sp>
        <p:nvSpPr>
          <p:cNvPr id="8"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rgbClr val="212D5A"/>
                </a:solidFill>
                <a:latin typeface="Arial"/>
                <a:ea typeface="Arial"/>
                <a:cs typeface="Arial"/>
                <a:sym typeface="Arial"/>
              </a:rPr>
              <a:t>Coordinación Zonal 7 - Deporte</a:t>
            </a:r>
            <a:endParaRPr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50136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9" name="Google Shape;109;p4"/>
          <p:cNvSpPr txBox="1"/>
          <p:nvPr/>
        </p:nvSpPr>
        <p:spPr>
          <a:xfrm>
            <a:off x="292438" y="6122800"/>
            <a:ext cx="43614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500" b="1" dirty="0">
                <a:solidFill>
                  <a:schemeClr val="lt1"/>
                </a:solidFill>
              </a:rPr>
              <a:t>Ministerio del Deporte</a:t>
            </a:r>
            <a:endParaRPr sz="1500" b="1" i="0" u="none" strike="noStrike" cap="none" dirty="0">
              <a:solidFill>
                <a:schemeClr val="lt1"/>
              </a:solidFill>
              <a:latin typeface="Arial"/>
              <a:ea typeface="Arial"/>
              <a:cs typeface="Arial"/>
              <a:sym typeface="Aria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8" name="Google Shape;108;p4"/>
          <p:cNvPicPr preferRelativeResize="0"/>
          <p:nvPr/>
        </p:nvPicPr>
        <p:blipFill rotWithShape="1">
          <a:blip r:embed="rId4">
            <a:alphaModFix/>
          </a:blip>
          <a:srcRect/>
          <a:stretch/>
        </p:blipFill>
        <p:spPr>
          <a:xfrm>
            <a:off x="0" y="0"/>
            <a:ext cx="12193084" cy="6856897"/>
          </a:xfrm>
          <a:prstGeom prst="rect">
            <a:avLst/>
          </a:prstGeom>
          <a:noFill/>
          <a:ln>
            <a:noFill/>
          </a:ln>
        </p:spPr>
      </p:pic>
      <p:sp>
        <p:nvSpPr>
          <p:cNvPr id="9" name="Google Shape;111;p4"/>
          <p:cNvSpPr txBox="1"/>
          <p:nvPr/>
        </p:nvSpPr>
        <p:spPr>
          <a:xfrm>
            <a:off x="6638522" y="3182786"/>
            <a:ext cx="5471591" cy="1661953"/>
          </a:xfrm>
          <a:prstGeom prst="rect">
            <a:avLst/>
          </a:prstGeom>
          <a:noFill/>
          <a:ln>
            <a:noFill/>
          </a:ln>
        </p:spPr>
        <p:txBody>
          <a:bodyPr spcFirstLastPara="1" wrap="square" lIns="91425" tIns="45700" rIns="91425" bIns="45700" anchor="t" anchorCtr="0">
            <a:spAutoFit/>
          </a:bodyPr>
          <a:lstStyle/>
          <a:p>
            <a:pPr>
              <a:buSzPts val="5000"/>
            </a:pPr>
            <a:r>
              <a:rPr lang="es-ES" sz="4400" b="1" dirty="0">
                <a:solidFill>
                  <a:schemeClr val="bg1"/>
                </a:solidFill>
                <a:latin typeface="Calibri" panose="020F0502020204030204" pitchFamily="34" charset="0"/>
                <a:cs typeface="Calibri" panose="020F0502020204030204" pitchFamily="34" charset="0"/>
              </a:rPr>
              <a:t>EJECUCIÓN Y GESTIÓN </a:t>
            </a:r>
            <a:endParaRPr lang="es-ES" sz="4400" b="1" dirty="0" smtClean="0">
              <a:solidFill>
                <a:schemeClr val="bg1"/>
              </a:solidFill>
              <a:latin typeface="Calibri" panose="020F0502020204030204" pitchFamily="34" charset="0"/>
              <a:cs typeface="Calibri" panose="020F0502020204030204" pitchFamily="34" charset="0"/>
            </a:endParaRPr>
          </a:p>
          <a:p>
            <a:pPr>
              <a:buSzPts val="5000"/>
            </a:pPr>
            <a:r>
              <a:rPr lang="es-ES" sz="4400" b="1" dirty="0" smtClean="0">
                <a:solidFill>
                  <a:schemeClr val="bg1"/>
                </a:solidFill>
                <a:latin typeface="Calibri" panose="020F0502020204030204" pitchFamily="34" charset="0"/>
                <a:cs typeface="Calibri" panose="020F0502020204030204" pitchFamily="34" charset="0"/>
              </a:rPr>
              <a:t>DURANTE </a:t>
            </a:r>
            <a:r>
              <a:rPr lang="es-ES" sz="4400" b="1" dirty="0">
                <a:solidFill>
                  <a:schemeClr val="bg1"/>
                </a:solidFill>
                <a:latin typeface="Calibri" panose="020F0502020204030204" pitchFamily="34" charset="0"/>
                <a:cs typeface="Calibri" panose="020F0502020204030204" pitchFamily="34" charset="0"/>
              </a:rPr>
              <a:t>EL 2022</a:t>
            </a:r>
            <a:endParaRPr lang="es-EC" sz="4400" b="1" dirty="0">
              <a:solidFill>
                <a:schemeClr val="bg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5000"/>
              <a:buFont typeface="Arial"/>
              <a:buNone/>
            </a:pPr>
            <a:endParaRPr dirty="0"/>
          </a:p>
        </p:txBody>
      </p:sp>
      <p:sp>
        <p:nvSpPr>
          <p:cNvPr id="7"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chemeClr val="bg1"/>
                </a:solidFill>
                <a:latin typeface="Arial"/>
                <a:ea typeface="Arial"/>
                <a:cs typeface="Arial"/>
                <a:sym typeface="Arial"/>
              </a:rPr>
              <a:t>Coordinación Zonal 7 - Deporte</a:t>
            </a:r>
            <a:endParaRPr b="1" i="0" u="none" strike="noStrike" cap="none" dirty="0">
              <a:solidFill>
                <a:schemeClr val="bg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0" y="0"/>
            <a:ext cx="12193084" cy="6856897"/>
          </a:xfrm>
          <a:prstGeom prst="rect">
            <a:avLst/>
          </a:prstGeom>
          <a:noFill/>
          <a:ln>
            <a:noFill/>
          </a:ln>
        </p:spPr>
      </p:pic>
      <p:sp>
        <p:nvSpPr>
          <p:cNvPr id="117" name="Google Shape;117;p3"/>
          <p:cNvSpPr txBox="1"/>
          <p:nvPr/>
        </p:nvSpPr>
        <p:spPr>
          <a:xfrm>
            <a:off x="674740" y="562220"/>
            <a:ext cx="8198171" cy="646290"/>
          </a:xfrm>
          <a:prstGeom prst="rect">
            <a:avLst/>
          </a:prstGeom>
          <a:noFill/>
          <a:ln>
            <a:noFill/>
          </a:ln>
        </p:spPr>
        <p:txBody>
          <a:bodyPr spcFirstLastPara="1" wrap="square" lIns="91425" tIns="45700" rIns="91425" bIns="45700" anchor="t" anchorCtr="0">
            <a:spAutoFit/>
          </a:bodyPr>
          <a:lstStyle/>
          <a:p>
            <a:pPr lvl="0" algn="just">
              <a:buSzPts val="5000"/>
            </a:pPr>
            <a:r>
              <a:rPr lang="es-ES" sz="1800" b="1" dirty="0" smtClean="0">
                <a:latin typeface="Calibri" panose="020F0502020204030204" pitchFamily="34" charset="0"/>
                <a:cs typeface="Calibri" panose="020F0502020204030204" pitchFamily="34" charset="0"/>
              </a:rPr>
              <a:t>Objetivo: </a:t>
            </a:r>
            <a:r>
              <a:rPr lang="es-ES" sz="1800" dirty="0" smtClean="0">
                <a:latin typeface="Calibri" panose="020F0502020204030204" pitchFamily="34" charset="0"/>
                <a:cs typeface="Calibri" panose="020F0502020204030204" pitchFamily="34" charset="0"/>
              </a:rPr>
              <a:t>Reducir </a:t>
            </a:r>
            <a:r>
              <a:rPr lang="es-ES" sz="1800" dirty="0">
                <a:latin typeface="Calibri" panose="020F0502020204030204" pitchFamily="34" charset="0"/>
                <a:cs typeface="Calibri" panose="020F0502020204030204" pitchFamily="34" charset="0"/>
              </a:rPr>
              <a:t>la prevalencia de actividad física insuficiente en la población / Reducir el tiempo de comportamiento sedentario en un día </a:t>
            </a:r>
            <a:r>
              <a:rPr lang="es-ES" sz="1800" dirty="0" smtClean="0">
                <a:latin typeface="Calibri" panose="020F0502020204030204" pitchFamily="34" charset="0"/>
                <a:cs typeface="Calibri" panose="020F0502020204030204" pitchFamily="34" charset="0"/>
              </a:rPr>
              <a:t>normal.</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 name="Rectángulo 1"/>
          <p:cNvSpPr/>
          <p:nvPr/>
        </p:nvSpPr>
        <p:spPr>
          <a:xfrm>
            <a:off x="17665" y="1145009"/>
            <a:ext cx="9512320" cy="2119939"/>
          </a:xfrm>
          <a:prstGeom prst="rect">
            <a:avLst/>
          </a:prstGeom>
        </p:spPr>
        <p:txBody>
          <a:bodyPr wrap="square">
            <a:spAutoFit/>
          </a:bodyPr>
          <a:lstStyle/>
          <a:p>
            <a:pPr marL="628650" marR="1038225">
              <a:lnSpc>
                <a:spcPct val="204000"/>
              </a:lnSpc>
              <a:spcBef>
                <a:spcPts val="100"/>
              </a:spcBef>
            </a:pPr>
            <a:r>
              <a:rPr lang="es-ES" sz="2400" b="1" dirty="0">
                <a:latin typeface="Calibri" panose="020F0502020204030204" pitchFamily="34" charset="0"/>
                <a:ea typeface="Calibri" panose="020F0502020204030204" pitchFamily="34" charset="0"/>
              </a:rPr>
              <a:t>SERVICIO</a:t>
            </a:r>
            <a:r>
              <a:rPr lang="es-ES" sz="2400" b="1" spc="-10" dirty="0">
                <a:latin typeface="Calibri" panose="020F0502020204030204" pitchFamily="34" charset="0"/>
                <a:ea typeface="Calibri" panose="020F0502020204030204" pitchFamily="34" charset="0"/>
              </a:rPr>
              <a:t> </a:t>
            </a:r>
            <a:r>
              <a:rPr lang="es-ES" sz="2400" b="1" dirty="0">
                <a:latin typeface="Calibri" panose="020F0502020204030204" pitchFamily="34" charset="0"/>
                <a:ea typeface="Calibri" panose="020F0502020204030204" pitchFamily="34" charset="0"/>
              </a:rPr>
              <a:t>ENCUENTRO</a:t>
            </a:r>
            <a:r>
              <a:rPr lang="es-ES" sz="2400" b="1" spc="-35" dirty="0">
                <a:latin typeface="Calibri" panose="020F0502020204030204" pitchFamily="34" charset="0"/>
                <a:ea typeface="Calibri" panose="020F0502020204030204" pitchFamily="34" charset="0"/>
              </a:rPr>
              <a:t> </a:t>
            </a:r>
            <a:r>
              <a:rPr lang="es-ES" sz="2400" b="1" dirty="0">
                <a:latin typeface="Calibri" panose="020F0502020204030204" pitchFamily="34" charset="0"/>
                <a:ea typeface="Calibri" panose="020F0502020204030204" pitchFamily="34" charset="0"/>
              </a:rPr>
              <a:t>RECREATIVO</a:t>
            </a:r>
            <a:endParaRPr lang="es-EC" sz="2400" b="1" dirty="0">
              <a:latin typeface="Calibri" panose="020F0502020204030204" pitchFamily="34" charset="0"/>
              <a:ea typeface="Calibri" panose="020F0502020204030204" pitchFamily="34" charset="0"/>
            </a:endParaRPr>
          </a:p>
          <a:p>
            <a:pPr marL="628650" marR="622300" algn="just">
              <a:lnSpc>
                <a:spcPct val="115000"/>
              </a:lnSpc>
              <a:spcBef>
                <a:spcPts val="10"/>
              </a:spcBef>
            </a:pPr>
            <a:r>
              <a:rPr lang="es-ES" sz="1800" dirty="0">
                <a:latin typeface="Calibri" panose="020F0502020204030204" pitchFamily="34" charset="0"/>
                <a:ea typeface="Calibri" panose="020F0502020204030204" pitchFamily="34" charset="0"/>
              </a:rPr>
              <a:t>El Servicio “Encuentro Recreativo”, promovió la práctica de la actividad física mejorando el</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bienestar</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y</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calidad</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de</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vida</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de</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la</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población</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a</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través</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de</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actividades,</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físicas</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y</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recreativas,</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implementándose en la Zona 7 en 3 provincias que son jurisdicción (El Oro, Loja y Zamora</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Chinchipe</a:t>
            </a:r>
            <a:r>
              <a:rPr lang="es-ES" sz="1800" dirty="0" smtClean="0">
                <a:latin typeface="Calibri" panose="020F0502020204030204" pitchFamily="34" charset="0"/>
                <a:ea typeface="Calibri" panose="020F0502020204030204" pitchFamily="34" charset="0"/>
              </a:rPr>
              <a:t>)</a:t>
            </a:r>
            <a:endParaRPr lang="es-EC" sz="1800" dirty="0">
              <a:effectLst/>
              <a:latin typeface="Calibri" panose="020F0502020204030204" pitchFamily="34" charset="0"/>
              <a:ea typeface="Calibri" panose="020F05020202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078494114"/>
              </p:ext>
            </p:extLst>
          </p:nvPr>
        </p:nvGraphicFramePr>
        <p:xfrm>
          <a:off x="727331" y="3963769"/>
          <a:ext cx="6410448" cy="1406525"/>
        </p:xfrm>
        <a:graphic>
          <a:graphicData uri="http://schemas.openxmlformats.org/drawingml/2006/table">
            <a:tbl>
              <a:tblPr firstRow="1" firstCol="1" lastRow="1" lastCol="1" bandRow="1" bandCol="1">
                <a:tableStyleId>{5C22544A-7EE6-4342-B048-85BDC9FD1C3A}</a:tableStyleId>
              </a:tblPr>
              <a:tblGrid>
                <a:gridCol w="637445"/>
                <a:gridCol w="1746914"/>
                <a:gridCol w="1419367"/>
                <a:gridCol w="1255594"/>
                <a:gridCol w="1351128"/>
              </a:tblGrid>
              <a:tr h="234950">
                <a:tc rowSpan="2">
                  <a:txBody>
                    <a:bodyPr/>
                    <a:lstStyle/>
                    <a:p>
                      <a:pPr algn="ctr">
                        <a:spcAft>
                          <a:spcPts val="0"/>
                        </a:spcAft>
                      </a:pPr>
                      <a:r>
                        <a:rPr lang="es-ES" sz="900" dirty="0">
                          <a:effectLst/>
                        </a:rPr>
                        <a:t> </a:t>
                      </a:r>
                      <a:endParaRPr lang="es-EC" sz="1100" dirty="0">
                        <a:effectLst/>
                      </a:endParaRPr>
                    </a:p>
                    <a:p>
                      <a:pPr marL="168275" algn="ctr">
                        <a:spcBef>
                          <a:spcPts val="5"/>
                        </a:spcBef>
                        <a:spcAft>
                          <a:spcPts val="0"/>
                        </a:spcAft>
                      </a:pPr>
                      <a:r>
                        <a:rPr lang="es-ES" sz="1100" dirty="0">
                          <a:effectLst/>
                        </a:rPr>
                        <a:t>ZONA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rowSpan="2">
                  <a:txBody>
                    <a:bodyPr/>
                    <a:lstStyle/>
                    <a:p>
                      <a:pPr algn="ctr">
                        <a:spcAft>
                          <a:spcPts val="0"/>
                        </a:spcAft>
                      </a:pPr>
                      <a:r>
                        <a:rPr lang="es-ES" sz="900" dirty="0">
                          <a:effectLst/>
                        </a:rPr>
                        <a:t> </a:t>
                      </a:r>
                      <a:endParaRPr lang="es-EC" sz="1100" dirty="0">
                        <a:effectLst/>
                      </a:endParaRPr>
                    </a:p>
                    <a:p>
                      <a:pPr marL="158750" algn="ctr">
                        <a:spcBef>
                          <a:spcPts val="5"/>
                        </a:spcBef>
                        <a:spcAft>
                          <a:spcPts val="0"/>
                        </a:spcAft>
                      </a:pPr>
                      <a:r>
                        <a:rPr lang="es-ES" sz="1100" dirty="0">
                          <a:effectLst/>
                        </a:rPr>
                        <a:t>PROVINCIA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24485" algn="ctr">
                        <a:spcBef>
                          <a:spcPts val="350"/>
                        </a:spcBef>
                        <a:spcAft>
                          <a:spcPts val="0"/>
                        </a:spcAft>
                      </a:pPr>
                      <a:r>
                        <a:rPr lang="es-ES" sz="1100" dirty="0">
                          <a:effectLst/>
                        </a:rPr>
                        <a:t>MODALIDA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rowSpan="2">
                  <a:txBody>
                    <a:bodyPr/>
                    <a:lstStyle/>
                    <a:p>
                      <a:pPr marL="50165" marR="182245" indent="47625" algn="ctr">
                        <a:lnSpc>
                          <a:spcPct val="111000"/>
                        </a:lnSpc>
                        <a:spcBef>
                          <a:spcPts val="350"/>
                        </a:spcBef>
                        <a:spcAft>
                          <a:spcPts val="0"/>
                        </a:spcAft>
                      </a:pPr>
                      <a:r>
                        <a:rPr lang="es-ES" sz="1100">
                          <a:effectLst/>
                        </a:rPr>
                        <a:t>SUBTOTAL</a:t>
                      </a:r>
                      <a:r>
                        <a:rPr lang="es-ES" sz="1100" spc="5">
                          <a:effectLst/>
                        </a:rPr>
                        <a:t> </a:t>
                      </a:r>
                      <a:r>
                        <a:rPr lang="es-ES" sz="1100" spc="-5">
                          <a:effectLst/>
                        </a:rPr>
                        <a:t>PROVINCIAL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rowSpan="2">
                  <a:txBody>
                    <a:bodyPr/>
                    <a:lstStyle/>
                    <a:p>
                      <a:pPr marL="212090" marR="394335" indent="6350" algn="ctr">
                        <a:lnSpc>
                          <a:spcPct val="111000"/>
                        </a:lnSpc>
                        <a:spcBef>
                          <a:spcPts val="350"/>
                        </a:spcBef>
                        <a:spcAft>
                          <a:spcPts val="0"/>
                        </a:spcAft>
                      </a:pPr>
                      <a:r>
                        <a:rPr lang="es-ES" sz="1100">
                          <a:effectLst/>
                        </a:rPr>
                        <a:t>TOTAL</a:t>
                      </a:r>
                      <a:r>
                        <a:rPr lang="es-ES" sz="1100" spc="-235">
                          <a:effectLst/>
                        </a:rPr>
                        <a:t> </a:t>
                      </a:r>
                      <a:r>
                        <a:rPr lang="es-ES" sz="1100">
                          <a:effectLst/>
                        </a:rPr>
                        <a:t>ZONAL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34950">
                <a:tc vMerge="1">
                  <a:txBody>
                    <a:bodyPr/>
                    <a:lstStyle/>
                    <a:p>
                      <a:endParaRPr lang="es-EC"/>
                    </a:p>
                  </a:txBody>
                  <a:tcPr/>
                </a:tc>
                <a:tc vMerge="1">
                  <a:txBody>
                    <a:bodyPr/>
                    <a:lstStyle/>
                    <a:p>
                      <a:endParaRPr lang="es-EC"/>
                    </a:p>
                  </a:txBody>
                  <a:tcPr/>
                </a:tc>
                <a:tc>
                  <a:txBody>
                    <a:bodyPr/>
                    <a:lstStyle/>
                    <a:p>
                      <a:pPr algn="ctr">
                        <a:spcAft>
                          <a:spcPts val="0"/>
                        </a:spcAft>
                      </a:pPr>
                      <a:r>
                        <a:rPr lang="es-ES"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vMerge="1">
                  <a:txBody>
                    <a:bodyPr/>
                    <a:lstStyle/>
                    <a:p>
                      <a:endParaRPr lang="es-EC"/>
                    </a:p>
                  </a:txBody>
                  <a:tcPr/>
                </a:tc>
                <a:tc vMerge="1">
                  <a:txBody>
                    <a:bodyPr/>
                    <a:lstStyle/>
                    <a:p>
                      <a:endParaRPr lang="es-EC"/>
                    </a:p>
                  </a:txBody>
                  <a:tcPr/>
                </a:tc>
              </a:tr>
              <a:tr h="234950">
                <a:tc>
                  <a:txBody>
                    <a:bodyPr/>
                    <a:lstStyle/>
                    <a:p>
                      <a:pPr marL="16510" algn="ctr">
                        <a:spcBef>
                          <a:spcPts val="175"/>
                        </a:spcBef>
                        <a:spcAft>
                          <a:spcPts val="0"/>
                        </a:spcAft>
                      </a:pPr>
                      <a:r>
                        <a:rPr lang="es-ES" sz="11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63195" marR="147320" algn="ctr">
                        <a:spcBef>
                          <a:spcPts val="175"/>
                        </a:spcBef>
                        <a:spcAft>
                          <a:spcPts val="0"/>
                        </a:spcAft>
                      </a:pPr>
                      <a:r>
                        <a:rPr lang="es-ES" sz="1100">
                          <a:effectLst/>
                        </a:rPr>
                        <a:t>EL</a:t>
                      </a:r>
                      <a:r>
                        <a:rPr lang="es-ES" sz="1100" spc="-20">
                          <a:effectLst/>
                        </a:rPr>
                        <a:t> </a:t>
                      </a:r>
                      <a:r>
                        <a:rPr lang="es-ES" sz="1100">
                          <a:effectLst/>
                        </a:rPr>
                        <a:t>ORO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40995" algn="ctr">
                        <a:spcBef>
                          <a:spcPts val="175"/>
                        </a:spcBef>
                        <a:spcAft>
                          <a:spcPts val="0"/>
                        </a:spcAft>
                      </a:pPr>
                      <a:r>
                        <a:rPr lang="es-ES" sz="1100">
                          <a:effectLst/>
                        </a:rPr>
                        <a:t>PRESENCIAL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5120" marR="319405" algn="ctr">
                        <a:spcBef>
                          <a:spcPts val="175"/>
                        </a:spcBef>
                        <a:spcAft>
                          <a:spcPts val="0"/>
                        </a:spcAft>
                      </a:pPr>
                      <a:r>
                        <a:rPr lang="es-ES" sz="1100">
                          <a:effectLst/>
                        </a:rPr>
                        <a:t>1462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57175" algn="ctr">
                        <a:spcBef>
                          <a:spcPts val="175"/>
                        </a:spcBef>
                        <a:spcAft>
                          <a:spcPts val="0"/>
                        </a:spcAft>
                      </a:pPr>
                      <a:r>
                        <a:rPr lang="es-ES" sz="1100">
                          <a:effectLst/>
                        </a:rPr>
                        <a:t>1462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34950">
                <a:tc>
                  <a:txBody>
                    <a:bodyPr/>
                    <a:lstStyle/>
                    <a:p>
                      <a:pPr marL="16510" algn="ctr">
                        <a:spcBef>
                          <a:spcPts val="180"/>
                        </a:spcBef>
                        <a:spcAft>
                          <a:spcPts val="0"/>
                        </a:spcAft>
                      </a:pPr>
                      <a:r>
                        <a:rPr lang="es-ES" sz="11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61290" marR="147320" algn="ctr">
                        <a:spcBef>
                          <a:spcPts val="180"/>
                        </a:spcBef>
                        <a:spcAft>
                          <a:spcPts val="0"/>
                        </a:spcAft>
                      </a:pPr>
                      <a:r>
                        <a:rPr lang="es-ES" sz="1100" dirty="0">
                          <a:effectLst/>
                        </a:rPr>
                        <a:t>LOJA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40995" algn="ctr">
                        <a:spcBef>
                          <a:spcPts val="180"/>
                        </a:spcBef>
                        <a:spcAft>
                          <a:spcPts val="0"/>
                        </a:spcAft>
                      </a:pPr>
                      <a:r>
                        <a:rPr lang="es-ES" sz="1100">
                          <a:effectLst/>
                        </a:rPr>
                        <a:t>PRESENCIAL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5120" marR="319405" algn="ctr">
                        <a:spcBef>
                          <a:spcPts val="180"/>
                        </a:spcBef>
                        <a:spcAft>
                          <a:spcPts val="0"/>
                        </a:spcAft>
                      </a:pPr>
                      <a:r>
                        <a:rPr lang="es-ES" sz="1100" dirty="0">
                          <a:effectLst/>
                        </a:rPr>
                        <a:t>4446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57175" algn="ctr">
                        <a:spcBef>
                          <a:spcPts val="180"/>
                        </a:spcBef>
                        <a:spcAft>
                          <a:spcPts val="0"/>
                        </a:spcAft>
                      </a:pPr>
                      <a:r>
                        <a:rPr lang="es-ES" sz="1100">
                          <a:effectLst/>
                        </a:rPr>
                        <a:t>4446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31775">
                <a:tc>
                  <a:txBody>
                    <a:bodyPr/>
                    <a:lstStyle/>
                    <a:p>
                      <a:pPr marL="16510" algn="ctr">
                        <a:spcBef>
                          <a:spcPts val="300"/>
                        </a:spcBef>
                        <a:spcAft>
                          <a:spcPts val="0"/>
                        </a:spcAft>
                      </a:pPr>
                      <a:r>
                        <a:rPr lang="es-ES" sz="11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63195" marR="147320" algn="ctr">
                        <a:spcBef>
                          <a:spcPts val="125"/>
                        </a:spcBef>
                        <a:spcAft>
                          <a:spcPts val="0"/>
                        </a:spcAft>
                      </a:pPr>
                      <a:r>
                        <a:rPr lang="es-ES" sz="1100">
                          <a:effectLst/>
                        </a:rPr>
                        <a:t>ZAMORA</a:t>
                      </a:r>
                      <a:r>
                        <a:rPr lang="es-ES" sz="1100" spc="-25">
                          <a:effectLst/>
                        </a:rPr>
                        <a:t> </a:t>
                      </a:r>
                      <a:r>
                        <a:rPr lang="es-ES" sz="1100">
                          <a:effectLst/>
                        </a:rPr>
                        <a:t>CH.</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40995" algn="ctr">
                        <a:spcBef>
                          <a:spcPts val="125"/>
                        </a:spcBef>
                        <a:spcAft>
                          <a:spcPts val="0"/>
                        </a:spcAft>
                      </a:pPr>
                      <a:r>
                        <a:rPr lang="es-ES" sz="1100">
                          <a:effectLst/>
                        </a:rPr>
                        <a:t>PRESENCIAL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5120" marR="319405" algn="ctr">
                        <a:spcBef>
                          <a:spcPts val="125"/>
                        </a:spcBef>
                        <a:spcAft>
                          <a:spcPts val="0"/>
                        </a:spcAft>
                      </a:pPr>
                      <a:r>
                        <a:rPr lang="es-ES" sz="1100">
                          <a:effectLst/>
                        </a:rPr>
                        <a:t>1445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57175" algn="ctr">
                        <a:spcBef>
                          <a:spcPts val="125"/>
                        </a:spcBef>
                        <a:spcAft>
                          <a:spcPts val="0"/>
                        </a:spcAft>
                      </a:pPr>
                      <a:r>
                        <a:rPr lang="es-ES" sz="1100">
                          <a:effectLst/>
                        </a:rPr>
                        <a:t>1445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34950">
                <a:tc gridSpan="2">
                  <a:txBody>
                    <a:bodyPr/>
                    <a:lstStyle/>
                    <a:p>
                      <a:pPr marL="655320" marR="638175" algn="ctr">
                        <a:spcBef>
                          <a:spcPts val="150"/>
                        </a:spcBef>
                        <a:spcAft>
                          <a:spcPts val="0"/>
                        </a:spcAft>
                      </a:pPr>
                      <a:r>
                        <a:rPr lang="es-ES" sz="11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algn="ctr">
                        <a:spcAft>
                          <a:spcPts val="0"/>
                        </a:spcAft>
                      </a:pPr>
                      <a:r>
                        <a:rPr lang="es-ES"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5120" marR="319405" algn="ctr">
                        <a:spcBef>
                          <a:spcPts val="150"/>
                        </a:spcBef>
                        <a:spcAft>
                          <a:spcPts val="0"/>
                        </a:spcAft>
                      </a:pPr>
                      <a:r>
                        <a:rPr lang="es-ES" sz="1100" dirty="0">
                          <a:effectLst/>
                        </a:rPr>
                        <a:t>7353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57175" algn="ctr">
                        <a:spcBef>
                          <a:spcPts val="150"/>
                        </a:spcBef>
                        <a:spcAft>
                          <a:spcPts val="0"/>
                        </a:spcAft>
                      </a:pPr>
                      <a:r>
                        <a:rPr lang="es-ES" sz="1100" dirty="0">
                          <a:effectLst/>
                        </a:rPr>
                        <a:t>7353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5" name="Rectángulo 4"/>
          <p:cNvSpPr/>
          <p:nvPr/>
        </p:nvSpPr>
        <p:spPr>
          <a:xfrm>
            <a:off x="657121" y="3604918"/>
            <a:ext cx="6480658" cy="261610"/>
          </a:xfrm>
          <a:prstGeom prst="rect">
            <a:avLst/>
          </a:prstGeom>
        </p:spPr>
        <p:txBody>
          <a:bodyPr wrap="square">
            <a:spAutoFit/>
          </a:bodyPr>
          <a:lstStyle/>
          <a:p>
            <a:pPr lvl="0" indent="6350" algn="ctr" eaLnBrk="0" fontAlgn="base" hangingPunct="0">
              <a:spcBef>
                <a:spcPct val="0"/>
              </a:spcBef>
              <a:spcAft>
                <a:spcPct val="0"/>
              </a:spcAft>
              <a:buClrTx/>
            </a:pPr>
            <a:r>
              <a:rPr lang="es-ES" altLang="es-EC" sz="1100" b="1" dirty="0" smtClean="0">
                <a:solidFill>
                  <a:schemeClr val="tx1"/>
                </a:solidFill>
                <a:latin typeface="Arial" panose="020B0604020202020204" pitchFamily="34" charset="0"/>
                <a:ea typeface="Calibri" panose="020F0502020204030204" pitchFamily="34" charset="0"/>
              </a:rPr>
              <a:t> </a:t>
            </a:r>
            <a:r>
              <a:rPr lang="es-ES" altLang="es-EC" sz="1100" b="1" dirty="0">
                <a:solidFill>
                  <a:schemeClr val="tx1"/>
                </a:solidFill>
                <a:latin typeface="Arial" panose="020B0604020202020204" pitchFamily="34" charset="0"/>
                <a:ea typeface="Calibri" panose="020F0502020204030204" pitchFamily="34" charset="0"/>
              </a:rPr>
              <a:t>BENEFICIARIOS DEL SERVICIO ENCUENTRO ACTIVO CZ7</a:t>
            </a: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220" y="3063309"/>
            <a:ext cx="3462801" cy="2424971"/>
          </a:xfrm>
          <a:prstGeom prst="rect">
            <a:avLst/>
          </a:prstGeom>
        </p:spPr>
      </p:pic>
      <p:sp>
        <p:nvSpPr>
          <p:cNvPr id="10"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rgbClr val="212D5A"/>
                </a:solidFill>
                <a:latin typeface="Arial"/>
                <a:ea typeface="Arial"/>
                <a:cs typeface="Arial"/>
                <a:sym typeface="Arial"/>
              </a:rPr>
              <a:t>Coordinación Zonal 7 - Deporte</a:t>
            </a:r>
            <a:endParaRPr b="1"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9" name="Google Shape;109;p4"/>
          <p:cNvSpPr txBox="1"/>
          <p:nvPr/>
        </p:nvSpPr>
        <p:spPr>
          <a:xfrm>
            <a:off x="292438" y="6122800"/>
            <a:ext cx="43614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500" b="1" dirty="0">
                <a:solidFill>
                  <a:schemeClr val="lt1"/>
                </a:solidFill>
              </a:rPr>
              <a:t>Ministerio del Deporte</a:t>
            </a:r>
            <a:endParaRPr sz="1500" b="1" i="0" u="none" strike="noStrike" cap="none" dirty="0">
              <a:solidFill>
                <a:schemeClr val="lt1"/>
              </a:solidFill>
              <a:latin typeface="Arial"/>
              <a:ea typeface="Arial"/>
              <a:cs typeface="Arial"/>
              <a:sym typeface="Arial"/>
            </a:endParaRPr>
          </a:p>
        </p:txBody>
      </p:sp>
      <p:sp>
        <p:nvSpPr>
          <p:cNvPr id="9" name="Google Shape;109;p4"/>
          <p:cNvSpPr txBox="1"/>
          <p:nvPr/>
        </p:nvSpPr>
        <p:spPr>
          <a:xfrm>
            <a:off x="444838" y="6275200"/>
            <a:ext cx="43614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500" b="1" dirty="0">
                <a:solidFill>
                  <a:schemeClr val="lt1"/>
                </a:solidFill>
              </a:rPr>
              <a:t>Ministerio del Deporte</a:t>
            </a:r>
            <a:endParaRPr sz="1500" b="1" i="0" u="none" strike="noStrike" cap="none" dirty="0">
              <a:solidFill>
                <a:schemeClr val="lt1"/>
              </a:solidFill>
              <a:latin typeface="Arial"/>
              <a:ea typeface="Arial"/>
              <a:cs typeface="Arial"/>
              <a:sym typeface="Arial"/>
            </a:endParaRPr>
          </a:p>
        </p:txBody>
      </p:sp>
      <p:sp>
        <p:nvSpPr>
          <p:cNvPr id="15" name="Google Shape;109;p4"/>
          <p:cNvSpPr txBox="1"/>
          <p:nvPr/>
        </p:nvSpPr>
        <p:spPr>
          <a:xfrm>
            <a:off x="368638" y="6091075"/>
            <a:ext cx="43614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500" b="1" dirty="0">
                <a:solidFill>
                  <a:schemeClr val="lt1"/>
                </a:solidFill>
              </a:rPr>
              <a:t>Ministerio del Deporte</a:t>
            </a:r>
            <a:endParaRPr sz="1500" b="1" i="0" u="none" strike="noStrike" cap="none" dirty="0">
              <a:solidFill>
                <a:schemeClr val="lt1"/>
              </a:solidFill>
              <a:latin typeface="Arial"/>
              <a:ea typeface="Arial"/>
              <a:cs typeface="Arial"/>
              <a:sym typeface="Arial"/>
            </a:endParaRPr>
          </a:p>
        </p:txBody>
      </p:sp>
      <p:pic>
        <p:nvPicPr>
          <p:cNvPr id="11" name="Google Shape;108;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 name="Google Shape;118;p3"/>
          <p:cNvSpPr txBox="1"/>
          <p:nvPr/>
        </p:nvSpPr>
        <p:spPr>
          <a:xfrm>
            <a:off x="292438" y="6122800"/>
            <a:ext cx="4361535"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sz="1500" b="0" i="0" u="none" strike="noStrike" cap="none" dirty="0">
                <a:solidFill>
                  <a:schemeClr val="bg1"/>
                </a:solidFill>
                <a:latin typeface="Arial"/>
                <a:ea typeface="Arial"/>
                <a:cs typeface="Arial"/>
                <a:sym typeface="Arial"/>
              </a:rPr>
              <a:t>Ministerio del Deporte</a:t>
            </a:r>
            <a:endParaRPr sz="1500" b="0" i="0" u="none" strike="noStrike" cap="none" dirty="0">
              <a:solidFill>
                <a:schemeClr val="bg1"/>
              </a:solidFill>
              <a:latin typeface="Arial"/>
              <a:ea typeface="Arial"/>
              <a:cs typeface="Arial"/>
              <a:sym typeface="Arial"/>
            </a:endParaRPr>
          </a:p>
        </p:txBody>
      </p:sp>
      <p:sp>
        <p:nvSpPr>
          <p:cNvPr id="10" name="Google Shape;100;p2"/>
          <p:cNvSpPr txBox="1"/>
          <p:nvPr/>
        </p:nvSpPr>
        <p:spPr>
          <a:xfrm>
            <a:off x="7181540" y="2927445"/>
            <a:ext cx="4408227"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s-EC" sz="5000" b="1" i="0" u="none" strike="noStrike" cap="none" dirty="0" smtClean="0">
                <a:solidFill>
                  <a:schemeClr val="lt1"/>
                </a:solidFill>
                <a:latin typeface="Calibri" panose="020F0502020204030204" pitchFamily="34" charset="0"/>
                <a:cs typeface="Calibri" panose="020F0502020204030204" pitchFamily="34" charset="0"/>
                <a:sym typeface="Arial"/>
              </a:rPr>
              <a:t>Período y Jurisdicción</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202" y="1438748"/>
            <a:ext cx="4569040" cy="4069901"/>
          </a:xfrm>
          <a:prstGeom prst="rect">
            <a:avLst/>
          </a:prstGeom>
        </p:spPr>
      </p:pic>
      <p:sp>
        <p:nvSpPr>
          <p:cNvPr id="14" name="Rectángulo 13"/>
          <p:cNvSpPr/>
          <p:nvPr/>
        </p:nvSpPr>
        <p:spPr>
          <a:xfrm>
            <a:off x="1246385" y="2222309"/>
            <a:ext cx="843201" cy="341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4694960" y="1685496"/>
            <a:ext cx="1009848" cy="707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p:cNvSpPr/>
          <p:nvPr/>
        </p:nvSpPr>
        <p:spPr>
          <a:xfrm>
            <a:off x="1968281" y="4754610"/>
            <a:ext cx="1009848" cy="707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 name="Google Shape;92;p1"/>
          <p:cNvPicPr preferRelativeResize="0"/>
          <p:nvPr/>
        </p:nvPicPr>
        <p:blipFill rotWithShape="1">
          <a:blip r:embed="rId5">
            <a:alphaModFix/>
          </a:blip>
          <a:srcRect l="21823" t="20493" r="22645" b="32335"/>
          <a:stretch/>
        </p:blipFill>
        <p:spPr>
          <a:xfrm>
            <a:off x="292438" y="128683"/>
            <a:ext cx="2450762" cy="1157665"/>
          </a:xfrm>
          <a:prstGeom prst="rect">
            <a:avLst/>
          </a:prstGeom>
          <a:noFill/>
          <a:ln>
            <a:noFill/>
          </a:ln>
        </p:spPr>
      </p:pic>
    </p:spTree>
    <p:extLst>
      <p:ext uri="{BB962C8B-B14F-4D97-AF65-F5344CB8AC3E}">
        <p14:creationId xmlns:p14="http://schemas.microsoft.com/office/powerpoint/2010/main" val="3687977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0" y="0"/>
            <a:ext cx="12193084" cy="6856897"/>
          </a:xfrm>
          <a:prstGeom prst="rect">
            <a:avLst/>
          </a:prstGeom>
          <a:noFill/>
          <a:ln>
            <a:noFill/>
          </a:ln>
        </p:spPr>
      </p:pic>
      <p:sp>
        <p:nvSpPr>
          <p:cNvPr id="6" name="Rectangle 5"/>
          <p:cNvSpPr>
            <a:spLocks noChangeArrowheads="1"/>
          </p:cNvSpPr>
          <p:nvPr/>
        </p:nvSpPr>
        <p:spPr bwMode="auto">
          <a:xfrm>
            <a:off x="2429302" y="19174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b="13563"/>
          <a:stretch/>
        </p:blipFill>
        <p:spPr>
          <a:xfrm>
            <a:off x="4848954" y="3538332"/>
            <a:ext cx="2936735" cy="1907128"/>
          </a:xfrm>
          <a:prstGeom prst="rect">
            <a:avLst/>
          </a:prstGeom>
        </p:spPr>
      </p:pic>
      <p:pic>
        <p:nvPicPr>
          <p:cNvPr id="9" name="Imagen 8"/>
          <p:cNvPicPr>
            <a:picLocks noChangeAspect="1"/>
          </p:cNvPicPr>
          <p:nvPr/>
        </p:nvPicPr>
        <p:blipFill rotWithShape="1">
          <a:blip r:embed="rId5">
            <a:extLst>
              <a:ext uri="{28A0092B-C50C-407E-A947-70E740481C1C}">
                <a14:useLocalDpi xmlns:a14="http://schemas.microsoft.com/office/drawing/2010/main" val="0"/>
              </a:ext>
            </a:extLst>
          </a:blip>
          <a:srcRect b="19571"/>
          <a:stretch/>
        </p:blipFill>
        <p:spPr>
          <a:xfrm>
            <a:off x="1047819" y="3538331"/>
            <a:ext cx="3462802" cy="1879833"/>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820" y="781026"/>
            <a:ext cx="3462801" cy="2424971"/>
          </a:xfrm>
          <a:prstGeom prst="rect">
            <a:avLst/>
          </a:prstGeom>
        </p:spPr>
      </p:pic>
      <p:pic>
        <p:nvPicPr>
          <p:cNvPr id="11" name="Imagen 10"/>
          <p:cNvPicPr>
            <a:picLocks noChangeAspect="1"/>
          </p:cNvPicPr>
          <p:nvPr/>
        </p:nvPicPr>
        <p:blipFill rotWithShape="1">
          <a:blip r:embed="rId7">
            <a:extLst>
              <a:ext uri="{28A0092B-C50C-407E-A947-70E740481C1C}">
                <a14:useLocalDpi xmlns:a14="http://schemas.microsoft.com/office/drawing/2010/main" val="0"/>
              </a:ext>
            </a:extLst>
          </a:blip>
          <a:srcRect b="20399"/>
          <a:stretch/>
        </p:blipFill>
        <p:spPr>
          <a:xfrm>
            <a:off x="8124022" y="3538331"/>
            <a:ext cx="3349181" cy="1907129"/>
          </a:xfrm>
          <a:prstGeom prst="rect">
            <a:avLst/>
          </a:prstGeom>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7439" y="781026"/>
            <a:ext cx="3526112" cy="2424971"/>
          </a:xfrm>
          <a:prstGeom prst="rect">
            <a:avLst/>
          </a:prstGeom>
        </p:spPr>
      </p:pic>
      <p:sp>
        <p:nvSpPr>
          <p:cNvPr id="13"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rgbClr val="212D5A"/>
                </a:solidFill>
                <a:latin typeface="Arial"/>
                <a:ea typeface="Arial"/>
                <a:cs typeface="Arial"/>
                <a:sym typeface="Arial"/>
              </a:rPr>
              <a:t>Coordinación Zonal 7 - Deporte</a:t>
            </a:r>
            <a:endParaRPr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14513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13648" y="0"/>
            <a:ext cx="12193084" cy="6856897"/>
          </a:xfrm>
          <a:prstGeom prst="rect">
            <a:avLst/>
          </a:prstGeom>
          <a:noFill/>
          <a:ln>
            <a:noFill/>
          </a:ln>
        </p:spPr>
      </p:pic>
      <p:sp>
        <p:nvSpPr>
          <p:cNvPr id="2" name="Rectángulo 1"/>
          <p:cNvSpPr/>
          <p:nvPr/>
        </p:nvSpPr>
        <p:spPr>
          <a:xfrm>
            <a:off x="505137" y="223713"/>
            <a:ext cx="8707103" cy="2400657"/>
          </a:xfrm>
          <a:prstGeom prst="rect">
            <a:avLst/>
          </a:prstGeom>
        </p:spPr>
        <p:txBody>
          <a:bodyPr wrap="square">
            <a:spAutoFit/>
          </a:bodyPr>
          <a:lstStyle/>
          <a:p>
            <a:pPr algn="just"/>
            <a:r>
              <a:rPr lang="es-ES" sz="2400" b="1" dirty="0">
                <a:latin typeface="Calibri" panose="020F0502020204030204" pitchFamily="34" charset="0"/>
                <a:cs typeface="Calibri" panose="020F0502020204030204" pitchFamily="34" charset="0"/>
              </a:rPr>
              <a:t>PROYECTO HINCHA DE MI </a:t>
            </a:r>
            <a:r>
              <a:rPr lang="es-ES" sz="2400" b="1" dirty="0" smtClean="0">
                <a:latin typeface="Calibri" panose="020F0502020204030204" pitchFamily="34" charset="0"/>
                <a:cs typeface="Calibri" panose="020F0502020204030204" pitchFamily="34" charset="0"/>
              </a:rPr>
              <a:t>BARRIO</a:t>
            </a:r>
          </a:p>
          <a:p>
            <a:pPr algn="just"/>
            <a:endParaRPr lang="es-EC" sz="1800" b="1" dirty="0">
              <a:latin typeface="Calibri" panose="020F0502020204030204" pitchFamily="34" charset="0"/>
              <a:cs typeface="Calibri" panose="020F0502020204030204" pitchFamily="34" charset="0"/>
            </a:endParaRPr>
          </a:p>
          <a:p>
            <a:pPr algn="just"/>
            <a:r>
              <a:rPr lang="es-ES" sz="1800" dirty="0">
                <a:latin typeface="Calibri" panose="020F0502020204030204" pitchFamily="34" charset="0"/>
                <a:cs typeface="Calibri" panose="020F0502020204030204" pitchFamily="34" charset="0"/>
              </a:rPr>
              <a:t>Conscientes de la importancia que reviste la actividad física en el desarrollo integral del ser humano; el Gobierno del Encuentro a través del Ministerio del Deporte impulsa el programa de transformación social “</a:t>
            </a:r>
            <a:r>
              <a:rPr lang="es-ES" sz="1800" i="1" dirty="0">
                <a:latin typeface="Calibri" panose="020F0502020204030204" pitchFamily="34" charset="0"/>
                <a:cs typeface="Calibri" panose="020F0502020204030204" pitchFamily="34" charset="0"/>
              </a:rPr>
              <a:t>Hincha de mi Barrio</a:t>
            </a:r>
            <a:r>
              <a:rPr lang="es-ES" sz="1800" dirty="0">
                <a:latin typeface="Calibri" panose="020F0502020204030204" pitchFamily="34" charset="0"/>
                <a:cs typeface="Calibri" panose="020F0502020204030204" pitchFamily="34" charset="0"/>
              </a:rPr>
              <a:t>” un proyecto, “que </a:t>
            </a:r>
            <a:r>
              <a:rPr lang="es-ES" sz="1800" i="1" dirty="0">
                <a:latin typeface="Calibri" panose="020F0502020204030204" pitchFamily="34" charset="0"/>
                <a:cs typeface="Calibri" panose="020F0502020204030204" pitchFamily="34" charset="0"/>
              </a:rPr>
              <a:t>es una oportunidad para incidir positivamente en la salud física y mental de los vecinos; de generar una comunidad sana y pacífica y desarrollar liderazgos positivos para el desarrollo de un barrio”</a:t>
            </a:r>
            <a:r>
              <a:rPr lang="es-ES" sz="1800" dirty="0">
                <a:latin typeface="Calibri" panose="020F0502020204030204" pitchFamily="34" charset="0"/>
                <a:cs typeface="Calibri" panose="020F0502020204030204" pitchFamily="34" charset="0"/>
              </a:rPr>
              <a:t>.</a:t>
            </a:r>
            <a:endParaRPr lang="es-EC" sz="1800" dirty="0">
              <a:latin typeface="Calibri" panose="020F0502020204030204" pitchFamily="34" charset="0"/>
              <a:cs typeface="Calibri" panose="020F050202020403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32956687"/>
              </p:ext>
            </p:extLst>
          </p:nvPr>
        </p:nvGraphicFramePr>
        <p:xfrm>
          <a:off x="614142" y="2971418"/>
          <a:ext cx="6359857" cy="2065856"/>
        </p:xfrm>
        <a:graphic>
          <a:graphicData uri="http://schemas.openxmlformats.org/drawingml/2006/table">
            <a:tbl>
              <a:tblPr firstRow="1" firstCol="1" lastRow="1" lastCol="1" bandRow="1" bandCol="1">
                <a:tableStyleId>{5C22544A-7EE6-4342-B048-85BDC9FD1C3A}</a:tableStyleId>
              </a:tblPr>
              <a:tblGrid>
                <a:gridCol w="1024102"/>
                <a:gridCol w="818346"/>
                <a:gridCol w="1215380"/>
                <a:gridCol w="1323104"/>
                <a:gridCol w="521438"/>
                <a:gridCol w="834918"/>
                <a:gridCol w="622569"/>
              </a:tblGrid>
              <a:tr h="323546">
                <a:tc>
                  <a:txBody>
                    <a:bodyPr/>
                    <a:lstStyle/>
                    <a:p>
                      <a:pPr marL="73025" algn="ctr">
                        <a:lnSpc>
                          <a:spcPts val="900"/>
                        </a:lnSpc>
                        <a:spcAft>
                          <a:spcPts val="0"/>
                        </a:spcAft>
                      </a:pPr>
                      <a:endParaRPr lang="es-ES" sz="1000" dirty="0" smtClean="0">
                        <a:effectLst/>
                        <a:latin typeface="Calibri" panose="020F0502020204030204" pitchFamily="34" charset="0"/>
                        <a:cs typeface="Calibri" panose="020F0502020204030204" pitchFamily="34" charset="0"/>
                      </a:endParaRPr>
                    </a:p>
                    <a:p>
                      <a:pPr marL="73025" algn="ctr">
                        <a:lnSpc>
                          <a:spcPts val="900"/>
                        </a:lnSpc>
                        <a:spcAft>
                          <a:spcPts val="0"/>
                        </a:spcAft>
                      </a:pPr>
                      <a:r>
                        <a:rPr lang="es-ES" sz="1000" dirty="0" smtClean="0">
                          <a:effectLst/>
                          <a:latin typeface="Calibri" panose="020F0502020204030204" pitchFamily="34" charset="0"/>
                          <a:cs typeface="Calibri" panose="020F0502020204030204" pitchFamily="34" charset="0"/>
                        </a:rPr>
                        <a:t>PROVINCIA</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155575" algn="ctr">
                        <a:lnSpc>
                          <a:spcPts val="900"/>
                        </a:lnSpc>
                        <a:spcAft>
                          <a:spcPts val="0"/>
                        </a:spcAft>
                      </a:pPr>
                      <a:endParaRPr lang="es-ES" sz="1000" dirty="0" smtClean="0">
                        <a:effectLst/>
                        <a:latin typeface="Calibri" panose="020F0502020204030204" pitchFamily="34" charset="0"/>
                        <a:cs typeface="Calibri" panose="020F0502020204030204" pitchFamily="34" charset="0"/>
                      </a:endParaRPr>
                    </a:p>
                    <a:p>
                      <a:pPr marL="155575" algn="ctr">
                        <a:lnSpc>
                          <a:spcPts val="900"/>
                        </a:lnSpc>
                        <a:spcAft>
                          <a:spcPts val="0"/>
                        </a:spcAft>
                      </a:pPr>
                      <a:r>
                        <a:rPr lang="es-ES" sz="1000" dirty="0" smtClean="0">
                          <a:effectLst/>
                          <a:latin typeface="Calibri" panose="020F0502020204030204" pitchFamily="34" charset="0"/>
                          <a:cs typeface="Calibri" panose="020F0502020204030204" pitchFamily="34" charset="0"/>
                        </a:rPr>
                        <a:t>CANTÓN</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66675" marR="56515" algn="ctr">
                        <a:lnSpc>
                          <a:spcPts val="900"/>
                        </a:lnSpc>
                        <a:spcAft>
                          <a:spcPts val="0"/>
                        </a:spcAft>
                      </a:pPr>
                      <a:endParaRPr lang="es-ES" sz="1000" dirty="0" smtClean="0">
                        <a:effectLst/>
                        <a:latin typeface="Calibri" panose="020F0502020204030204" pitchFamily="34" charset="0"/>
                        <a:cs typeface="Calibri" panose="020F0502020204030204" pitchFamily="34" charset="0"/>
                      </a:endParaRPr>
                    </a:p>
                    <a:p>
                      <a:pPr marL="66675" marR="56515" algn="ctr">
                        <a:lnSpc>
                          <a:spcPts val="900"/>
                        </a:lnSpc>
                        <a:spcAft>
                          <a:spcPts val="0"/>
                        </a:spcAft>
                      </a:pPr>
                      <a:r>
                        <a:rPr lang="es-ES" sz="1000" dirty="0" smtClean="0">
                          <a:effectLst/>
                          <a:latin typeface="Calibri" panose="020F0502020204030204" pitchFamily="34" charset="0"/>
                          <a:cs typeface="Calibri" panose="020F0502020204030204" pitchFamily="34" charset="0"/>
                        </a:rPr>
                        <a:t>BARRIO</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59690" marR="48260" algn="ctr">
                        <a:lnSpc>
                          <a:spcPts val="900"/>
                        </a:lnSpc>
                        <a:spcAft>
                          <a:spcPts val="0"/>
                        </a:spcAft>
                      </a:pPr>
                      <a:endParaRPr lang="es-ES" sz="1000" dirty="0" smtClean="0">
                        <a:effectLst/>
                        <a:latin typeface="Calibri" panose="020F0502020204030204" pitchFamily="34" charset="0"/>
                        <a:cs typeface="Calibri" panose="020F0502020204030204" pitchFamily="34" charset="0"/>
                      </a:endParaRPr>
                    </a:p>
                    <a:p>
                      <a:pPr marL="59690" marR="48260" algn="ctr">
                        <a:lnSpc>
                          <a:spcPts val="900"/>
                        </a:lnSpc>
                        <a:spcAft>
                          <a:spcPts val="0"/>
                        </a:spcAft>
                      </a:pPr>
                      <a:r>
                        <a:rPr lang="es-ES" sz="1000" dirty="0" smtClean="0">
                          <a:effectLst/>
                          <a:latin typeface="Calibri" panose="020F0502020204030204" pitchFamily="34" charset="0"/>
                          <a:cs typeface="Calibri" panose="020F0502020204030204" pitchFamily="34" charset="0"/>
                        </a:rPr>
                        <a:t>PARROQUIA</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53340" marR="50165" algn="ctr">
                        <a:lnSpc>
                          <a:spcPts val="900"/>
                        </a:lnSpc>
                        <a:spcAft>
                          <a:spcPts val="0"/>
                        </a:spcAft>
                      </a:pPr>
                      <a:endParaRPr lang="es-ES" sz="1000" dirty="0" smtClean="0">
                        <a:effectLst/>
                        <a:latin typeface="Calibri" panose="020F0502020204030204" pitchFamily="34" charset="0"/>
                        <a:cs typeface="Calibri" panose="020F0502020204030204" pitchFamily="34" charset="0"/>
                      </a:endParaRPr>
                    </a:p>
                    <a:p>
                      <a:pPr marL="53340" marR="50165" algn="ctr">
                        <a:lnSpc>
                          <a:spcPts val="900"/>
                        </a:lnSpc>
                        <a:spcAft>
                          <a:spcPts val="0"/>
                        </a:spcAft>
                      </a:pPr>
                      <a:r>
                        <a:rPr lang="es-ES" sz="1000" dirty="0" smtClean="0">
                          <a:effectLst/>
                          <a:latin typeface="Calibri" panose="020F0502020204030204" pitchFamily="34" charset="0"/>
                          <a:cs typeface="Calibri" panose="020F0502020204030204" pitchFamily="34" charset="0"/>
                        </a:rPr>
                        <a:t>DAMAS</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55245" marR="49530" algn="ctr">
                        <a:lnSpc>
                          <a:spcPts val="900"/>
                        </a:lnSpc>
                        <a:spcAft>
                          <a:spcPts val="0"/>
                        </a:spcAft>
                      </a:pPr>
                      <a:endParaRPr lang="es-ES" sz="1000" dirty="0" smtClean="0">
                        <a:effectLst/>
                        <a:latin typeface="Calibri" panose="020F0502020204030204" pitchFamily="34" charset="0"/>
                        <a:cs typeface="Calibri" panose="020F0502020204030204" pitchFamily="34" charset="0"/>
                      </a:endParaRPr>
                    </a:p>
                    <a:p>
                      <a:pPr marL="55245" marR="49530" algn="ctr">
                        <a:lnSpc>
                          <a:spcPts val="900"/>
                        </a:lnSpc>
                        <a:spcAft>
                          <a:spcPts val="0"/>
                        </a:spcAft>
                      </a:pPr>
                      <a:r>
                        <a:rPr lang="es-ES" sz="1000" dirty="0" smtClean="0">
                          <a:effectLst/>
                          <a:latin typeface="Calibri" panose="020F0502020204030204" pitchFamily="34" charset="0"/>
                          <a:cs typeface="Calibri" panose="020F0502020204030204" pitchFamily="34" charset="0"/>
                        </a:rPr>
                        <a:t>VARONES</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55880" marR="47625" algn="ctr">
                        <a:lnSpc>
                          <a:spcPts val="900"/>
                        </a:lnSpc>
                        <a:spcAft>
                          <a:spcPts val="0"/>
                        </a:spcAft>
                      </a:pPr>
                      <a:endParaRPr lang="es-ES" sz="1000" dirty="0" smtClean="0">
                        <a:effectLst/>
                        <a:latin typeface="Calibri" panose="020F0502020204030204" pitchFamily="34" charset="0"/>
                        <a:cs typeface="Calibri" panose="020F0502020204030204" pitchFamily="34" charset="0"/>
                      </a:endParaRPr>
                    </a:p>
                    <a:p>
                      <a:pPr marL="55880" marR="47625" algn="ctr">
                        <a:lnSpc>
                          <a:spcPts val="900"/>
                        </a:lnSpc>
                        <a:spcAft>
                          <a:spcPts val="0"/>
                        </a:spcAft>
                      </a:pPr>
                      <a:r>
                        <a:rPr lang="es-ES" sz="1000" dirty="0" smtClean="0">
                          <a:effectLst/>
                          <a:latin typeface="Calibri" panose="020F0502020204030204" pitchFamily="34" charset="0"/>
                          <a:cs typeface="Calibri" panose="020F0502020204030204" pitchFamily="34" charset="0"/>
                        </a:rPr>
                        <a:t>TOTAL</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244475">
                <a:tc rowSpan="6">
                  <a:txBody>
                    <a:bodyPr/>
                    <a:lstStyle/>
                    <a:p>
                      <a:pPr algn="ctr">
                        <a:spcAft>
                          <a:spcPts val="0"/>
                        </a:spcAft>
                      </a:pPr>
                      <a:r>
                        <a:rPr lang="es-ES" sz="1000" dirty="0">
                          <a:effectLst/>
                          <a:latin typeface="Calibri" panose="020F0502020204030204" pitchFamily="34" charset="0"/>
                          <a:cs typeface="Calibri" panose="020F0502020204030204" pitchFamily="34" charset="0"/>
                        </a:rPr>
                        <a:t> </a:t>
                      </a:r>
                      <a:endParaRPr lang="es-EC" sz="1400" dirty="0">
                        <a:effectLst/>
                        <a:latin typeface="Calibri" panose="020F0502020204030204" pitchFamily="34" charset="0"/>
                        <a:cs typeface="Calibri" panose="020F0502020204030204" pitchFamily="34" charset="0"/>
                      </a:endParaRPr>
                    </a:p>
                    <a:p>
                      <a:pPr algn="ctr">
                        <a:spcAft>
                          <a:spcPts val="0"/>
                        </a:spcAft>
                      </a:pPr>
                      <a:r>
                        <a:rPr lang="es-ES" sz="1000" dirty="0">
                          <a:effectLst/>
                          <a:latin typeface="Calibri" panose="020F0502020204030204" pitchFamily="34" charset="0"/>
                          <a:cs typeface="Calibri" panose="020F0502020204030204" pitchFamily="34" charset="0"/>
                        </a:rPr>
                        <a:t> </a:t>
                      </a:r>
                      <a:endParaRPr lang="es-EC" sz="1400" dirty="0">
                        <a:effectLst/>
                        <a:latin typeface="Calibri" panose="020F0502020204030204" pitchFamily="34" charset="0"/>
                        <a:cs typeface="Calibri" panose="020F0502020204030204" pitchFamily="34" charset="0"/>
                      </a:endParaRPr>
                    </a:p>
                    <a:p>
                      <a:pPr algn="ctr">
                        <a:spcAft>
                          <a:spcPts val="0"/>
                        </a:spcAft>
                      </a:pPr>
                      <a:r>
                        <a:rPr lang="es-ES" sz="1000" dirty="0">
                          <a:effectLst/>
                          <a:latin typeface="Calibri" panose="020F0502020204030204" pitchFamily="34" charset="0"/>
                          <a:cs typeface="Calibri" panose="020F0502020204030204" pitchFamily="34" charset="0"/>
                        </a:rPr>
                        <a:t> </a:t>
                      </a:r>
                      <a:endParaRPr lang="es-EC" sz="1400" dirty="0">
                        <a:effectLst/>
                        <a:latin typeface="Calibri" panose="020F0502020204030204" pitchFamily="34" charset="0"/>
                        <a:cs typeface="Calibri" panose="020F0502020204030204" pitchFamily="34" charset="0"/>
                      </a:endParaRPr>
                    </a:p>
                    <a:p>
                      <a:pPr algn="ctr">
                        <a:spcAft>
                          <a:spcPts val="0"/>
                        </a:spcAft>
                      </a:pPr>
                      <a:r>
                        <a:rPr lang="es-ES" sz="1000" dirty="0">
                          <a:effectLst/>
                          <a:latin typeface="Calibri" panose="020F0502020204030204" pitchFamily="34" charset="0"/>
                          <a:cs typeface="Calibri" panose="020F0502020204030204" pitchFamily="34" charset="0"/>
                        </a:rPr>
                        <a:t> </a:t>
                      </a:r>
                      <a:endParaRPr lang="es-EC" sz="1400" dirty="0">
                        <a:effectLst/>
                        <a:latin typeface="Calibri" panose="020F0502020204030204" pitchFamily="34" charset="0"/>
                        <a:cs typeface="Calibri" panose="020F0502020204030204" pitchFamily="34" charset="0"/>
                      </a:endParaRPr>
                    </a:p>
                    <a:p>
                      <a:pPr algn="ctr">
                        <a:spcAft>
                          <a:spcPts val="0"/>
                        </a:spcAft>
                      </a:pPr>
                      <a:r>
                        <a:rPr lang="es-ES" sz="1000" dirty="0">
                          <a:effectLst/>
                          <a:latin typeface="Calibri" panose="020F0502020204030204" pitchFamily="34" charset="0"/>
                          <a:cs typeface="Calibri" panose="020F0502020204030204" pitchFamily="34" charset="0"/>
                        </a:rPr>
                        <a:t> </a:t>
                      </a:r>
                      <a:endParaRPr lang="es-EC" sz="1400" dirty="0">
                        <a:effectLst/>
                        <a:latin typeface="Calibri" panose="020F0502020204030204" pitchFamily="34" charset="0"/>
                        <a:cs typeface="Calibri" panose="020F0502020204030204" pitchFamily="34" charset="0"/>
                      </a:endParaRPr>
                    </a:p>
                    <a:p>
                      <a:pPr marL="158750" algn="ctr">
                        <a:spcBef>
                          <a:spcPts val="605"/>
                        </a:spcBef>
                        <a:spcAft>
                          <a:spcPts val="0"/>
                        </a:spcAft>
                      </a:pPr>
                      <a:r>
                        <a:rPr lang="es-ES" sz="1000" spc="-5" dirty="0">
                          <a:effectLst/>
                          <a:latin typeface="Calibri" panose="020F0502020204030204" pitchFamily="34" charset="0"/>
                          <a:cs typeface="Calibri" panose="020F0502020204030204" pitchFamily="34" charset="0"/>
                        </a:rPr>
                        <a:t>EL</a:t>
                      </a:r>
                      <a:r>
                        <a:rPr lang="es-ES" sz="1000" spc="-45" dirty="0">
                          <a:effectLst/>
                          <a:latin typeface="Calibri" panose="020F0502020204030204" pitchFamily="34" charset="0"/>
                          <a:cs typeface="Calibri" panose="020F0502020204030204" pitchFamily="34" charset="0"/>
                        </a:rPr>
                        <a:t> </a:t>
                      </a:r>
                      <a:r>
                        <a:rPr lang="es-ES" sz="1000" dirty="0">
                          <a:effectLst/>
                          <a:latin typeface="Calibri" panose="020F0502020204030204" pitchFamily="34" charset="0"/>
                          <a:cs typeface="Calibri" panose="020F0502020204030204" pitchFamily="34" charset="0"/>
                        </a:rPr>
                        <a:t>ORO</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rowSpan="3">
                  <a:txBody>
                    <a:bodyPr/>
                    <a:lstStyle/>
                    <a:p>
                      <a:pPr algn="ctr">
                        <a:spcAft>
                          <a:spcPts val="0"/>
                        </a:spcAft>
                      </a:pPr>
                      <a:r>
                        <a:rPr lang="es-ES" sz="1000" dirty="0">
                          <a:effectLst/>
                          <a:latin typeface="Calibri" panose="020F0502020204030204" pitchFamily="34" charset="0"/>
                          <a:cs typeface="Calibri" panose="020F0502020204030204" pitchFamily="34" charset="0"/>
                        </a:rPr>
                        <a:t> </a:t>
                      </a:r>
                      <a:endParaRPr lang="es-EC" sz="1400" dirty="0">
                        <a:effectLst/>
                        <a:latin typeface="Calibri" panose="020F0502020204030204" pitchFamily="34" charset="0"/>
                        <a:cs typeface="Calibri" panose="020F0502020204030204" pitchFamily="34" charset="0"/>
                      </a:endParaRPr>
                    </a:p>
                    <a:p>
                      <a:pPr algn="ctr">
                        <a:spcAft>
                          <a:spcPts val="0"/>
                        </a:spcAft>
                      </a:pPr>
                      <a:r>
                        <a:rPr lang="es-ES" sz="1000" dirty="0">
                          <a:effectLst/>
                          <a:latin typeface="Calibri" panose="020F0502020204030204" pitchFamily="34" charset="0"/>
                          <a:cs typeface="Calibri" panose="020F0502020204030204" pitchFamily="34" charset="0"/>
                        </a:rPr>
                        <a:t> </a:t>
                      </a:r>
                      <a:endParaRPr lang="es-EC" sz="1400" dirty="0">
                        <a:effectLst/>
                        <a:latin typeface="Calibri" panose="020F0502020204030204" pitchFamily="34" charset="0"/>
                        <a:cs typeface="Calibri" panose="020F0502020204030204" pitchFamily="34" charset="0"/>
                      </a:endParaRPr>
                    </a:p>
                    <a:p>
                      <a:pPr marL="73025" algn="ctr">
                        <a:spcBef>
                          <a:spcPts val="510"/>
                        </a:spcBef>
                        <a:spcAft>
                          <a:spcPts val="0"/>
                        </a:spcAft>
                      </a:pPr>
                      <a:r>
                        <a:rPr lang="es-ES" sz="1000" dirty="0">
                          <a:effectLst/>
                          <a:latin typeface="Calibri" panose="020F0502020204030204" pitchFamily="34" charset="0"/>
                          <a:cs typeface="Calibri" panose="020F0502020204030204" pitchFamily="34" charset="0"/>
                        </a:rPr>
                        <a:t>HUAQUILLAS</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62230" marR="57150" algn="ctr">
                        <a:spcBef>
                          <a:spcPts val="460"/>
                        </a:spcBef>
                        <a:spcAft>
                          <a:spcPts val="0"/>
                        </a:spcAft>
                      </a:pPr>
                      <a:r>
                        <a:rPr lang="es-ES" sz="1000" dirty="0">
                          <a:effectLst/>
                          <a:latin typeface="Calibri" panose="020F0502020204030204" pitchFamily="34" charset="0"/>
                          <a:cs typeface="Calibri" panose="020F0502020204030204" pitchFamily="34" charset="0"/>
                        </a:rPr>
                        <a:t>JAMBELI</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55880" marR="48260" algn="ctr">
                        <a:spcBef>
                          <a:spcPts val="460"/>
                        </a:spcBef>
                        <a:spcAft>
                          <a:spcPts val="0"/>
                        </a:spcAft>
                      </a:pPr>
                      <a:r>
                        <a:rPr lang="es-ES" sz="1000">
                          <a:effectLst/>
                          <a:latin typeface="Calibri" panose="020F0502020204030204" pitchFamily="34" charset="0"/>
                          <a:cs typeface="Calibri" panose="020F0502020204030204" pitchFamily="34" charset="0"/>
                        </a:rPr>
                        <a:t>HUALTACO</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3810" algn="ctr">
                        <a:spcBef>
                          <a:spcPts val="460"/>
                        </a:spcBef>
                        <a:spcAft>
                          <a:spcPts val="0"/>
                        </a:spcAft>
                      </a:pPr>
                      <a:r>
                        <a:rPr lang="es-ES" sz="1000">
                          <a:effectLst/>
                          <a:latin typeface="Calibri" panose="020F0502020204030204" pitchFamily="34" charset="0"/>
                          <a:cs typeface="Calibri" panose="020F0502020204030204" pitchFamily="34" charset="0"/>
                        </a:rPr>
                        <a:t>7</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55245" marR="49530" algn="ctr">
                        <a:spcBef>
                          <a:spcPts val="460"/>
                        </a:spcBef>
                        <a:spcAft>
                          <a:spcPts val="0"/>
                        </a:spcAft>
                      </a:pPr>
                      <a:r>
                        <a:rPr lang="es-ES" sz="1000">
                          <a:effectLst/>
                          <a:latin typeface="Calibri" panose="020F0502020204030204" pitchFamily="34" charset="0"/>
                          <a:cs typeface="Calibri" panose="020F0502020204030204" pitchFamily="34" charset="0"/>
                        </a:rPr>
                        <a:t>18</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54610" marR="47625" algn="ctr">
                        <a:spcBef>
                          <a:spcPts val="460"/>
                        </a:spcBef>
                        <a:spcAft>
                          <a:spcPts val="0"/>
                        </a:spcAft>
                      </a:pPr>
                      <a:r>
                        <a:rPr lang="es-ES" sz="1000">
                          <a:effectLst/>
                          <a:latin typeface="Calibri" panose="020F0502020204030204" pitchFamily="34" charset="0"/>
                          <a:cs typeface="Calibri" panose="020F0502020204030204" pitchFamily="34" charset="0"/>
                        </a:rPr>
                        <a:t>25</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250825">
                <a:tc vMerge="1">
                  <a:txBody>
                    <a:bodyPr/>
                    <a:lstStyle/>
                    <a:p>
                      <a:endParaRPr lang="es-EC"/>
                    </a:p>
                  </a:txBody>
                  <a:tcPr/>
                </a:tc>
                <a:tc vMerge="1">
                  <a:txBody>
                    <a:bodyPr/>
                    <a:lstStyle/>
                    <a:p>
                      <a:endParaRPr lang="es-EC"/>
                    </a:p>
                  </a:txBody>
                  <a:tcPr/>
                </a:tc>
                <a:tc>
                  <a:txBody>
                    <a:bodyPr/>
                    <a:lstStyle/>
                    <a:p>
                      <a:pPr marL="66675" marR="55880" algn="ctr">
                        <a:spcBef>
                          <a:spcPts val="485"/>
                        </a:spcBef>
                        <a:spcAft>
                          <a:spcPts val="0"/>
                        </a:spcAft>
                      </a:pPr>
                      <a:r>
                        <a:rPr lang="es-ES" sz="1000" dirty="0">
                          <a:effectLst/>
                          <a:latin typeface="Calibri" panose="020F0502020204030204" pitchFamily="34" charset="0"/>
                          <a:cs typeface="Calibri" panose="020F0502020204030204" pitchFamily="34" charset="0"/>
                        </a:rPr>
                        <a:t>CEIBOS</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170180" marR="149225" indent="19050" algn="ctr">
                        <a:lnSpc>
                          <a:spcPts val="930"/>
                        </a:lnSpc>
                        <a:spcBef>
                          <a:spcPts val="5"/>
                        </a:spcBef>
                        <a:spcAft>
                          <a:spcPts val="0"/>
                        </a:spcAft>
                      </a:pPr>
                      <a:r>
                        <a:rPr lang="es-ES" sz="1000" dirty="0">
                          <a:effectLst/>
                          <a:latin typeface="Calibri" panose="020F0502020204030204" pitchFamily="34" charset="0"/>
                          <a:cs typeface="Calibri" panose="020F0502020204030204" pitchFamily="34" charset="0"/>
                        </a:rPr>
                        <a:t>UNIÓN</a:t>
                      </a:r>
                      <a:r>
                        <a:rPr lang="es-ES" sz="1000" spc="-170" dirty="0">
                          <a:effectLst/>
                          <a:latin typeface="Calibri" panose="020F0502020204030204" pitchFamily="34" charset="0"/>
                          <a:cs typeface="Calibri" panose="020F0502020204030204" pitchFamily="34" charset="0"/>
                        </a:rPr>
                        <a:t> </a:t>
                      </a:r>
                      <a:r>
                        <a:rPr lang="es-ES" sz="1000" dirty="0">
                          <a:effectLst/>
                          <a:latin typeface="Calibri" panose="020F0502020204030204" pitchFamily="34" charset="0"/>
                          <a:cs typeface="Calibri" panose="020F0502020204030204" pitchFamily="34" charset="0"/>
                        </a:rPr>
                        <a:t>LOJANA</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53340" marR="47625" algn="ctr">
                        <a:spcBef>
                          <a:spcPts val="485"/>
                        </a:spcBef>
                        <a:spcAft>
                          <a:spcPts val="0"/>
                        </a:spcAft>
                      </a:pPr>
                      <a:r>
                        <a:rPr lang="es-ES" sz="1000">
                          <a:effectLst/>
                          <a:latin typeface="Calibri" panose="020F0502020204030204" pitchFamily="34" charset="0"/>
                          <a:cs typeface="Calibri" panose="020F0502020204030204" pitchFamily="34" charset="0"/>
                        </a:rPr>
                        <a:t>10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55245" marR="49530" algn="ctr">
                        <a:spcBef>
                          <a:spcPts val="485"/>
                        </a:spcBef>
                        <a:spcAft>
                          <a:spcPts val="0"/>
                        </a:spcAft>
                      </a:pPr>
                      <a:r>
                        <a:rPr lang="es-ES" sz="1000">
                          <a:effectLst/>
                          <a:latin typeface="Calibri" panose="020F0502020204030204" pitchFamily="34" charset="0"/>
                          <a:cs typeface="Calibri" panose="020F0502020204030204" pitchFamily="34" charset="0"/>
                        </a:rPr>
                        <a:t>22</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54610" marR="47625" algn="ctr">
                        <a:spcBef>
                          <a:spcPts val="485"/>
                        </a:spcBef>
                        <a:spcAft>
                          <a:spcPts val="0"/>
                        </a:spcAft>
                      </a:pPr>
                      <a:r>
                        <a:rPr lang="es-ES" sz="1000">
                          <a:effectLst/>
                          <a:latin typeface="Calibri" panose="020F0502020204030204" pitchFamily="34" charset="0"/>
                          <a:cs typeface="Calibri" panose="020F0502020204030204" pitchFamily="34" charset="0"/>
                        </a:rPr>
                        <a:t>32</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244475">
                <a:tc vMerge="1">
                  <a:txBody>
                    <a:bodyPr/>
                    <a:lstStyle/>
                    <a:p>
                      <a:endParaRPr lang="es-EC"/>
                    </a:p>
                  </a:txBody>
                  <a:tcPr/>
                </a:tc>
                <a:tc vMerge="1">
                  <a:txBody>
                    <a:bodyPr/>
                    <a:lstStyle/>
                    <a:p>
                      <a:endParaRPr lang="es-EC"/>
                    </a:p>
                  </a:txBody>
                  <a:tcPr/>
                </a:tc>
                <a:tc>
                  <a:txBody>
                    <a:bodyPr/>
                    <a:lstStyle/>
                    <a:p>
                      <a:pPr marL="126365" marR="105410" indent="3175" algn="ctr">
                        <a:lnSpc>
                          <a:spcPts val="950"/>
                        </a:lnSpc>
                        <a:spcAft>
                          <a:spcPts val="0"/>
                        </a:spcAft>
                      </a:pPr>
                      <a:endParaRPr lang="es-ES" sz="1000" spc="-5" dirty="0" smtClean="0">
                        <a:effectLst/>
                        <a:latin typeface="Calibri" panose="020F0502020204030204" pitchFamily="34" charset="0"/>
                        <a:cs typeface="Calibri" panose="020F0502020204030204" pitchFamily="34" charset="0"/>
                      </a:endParaRPr>
                    </a:p>
                    <a:p>
                      <a:pPr marL="126365" marR="105410" indent="3175" algn="ctr">
                        <a:lnSpc>
                          <a:spcPts val="950"/>
                        </a:lnSpc>
                        <a:spcAft>
                          <a:spcPts val="0"/>
                        </a:spcAft>
                      </a:pPr>
                      <a:r>
                        <a:rPr lang="es-ES" sz="1000" spc="-5" dirty="0" smtClean="0">
                          <a:effectLst/>
                          <a:latin typeface="Calibri" panose="020F0502020204030204" pitchFamily="34" charset="0"/>
                          <a:cs typeface="Calibri" panose="020F0502020204030204" pitchFamily="34" charset="0"/>
                        </a:rPr>
                        <a:t>PRIMERO</a:t>
                      </a:r>
                      <a:r>
                        <a:rPr lang="es-ES" sz="1000" spc="-170" dirty="0" smtClean="0">
                          <a:effectLst/>
                          <a:latin typeface="Calibri" panose="020F0502020204030204" pitchFamily="34" charset="0"/>
                          <a:cs typeface="Calibri" panose="020F0502020204030204" pitchFamily="34" charset="0"/>
                        </a:rPr>
                        <a:t> </a:t>
                      </a:r>
                      <a:r>
                        <a:rPr lang="es-ES" sz="1000" spc="-15" dirty="0">
                          <a:effectLst/>
                          <a:latin typeface="Calibri" panose="020F0502020204030204" pitchFamily="34" charset="0"/>
                          <a:cs typeface="Calibri" panose="020F0502020204030204" pitchFamily="34" charset="0"/>
                        </a:rPr>
                        <a:t>DE</a:t>
                      </a:r>
                      <a:r>
                        <a:rPr lang="es-ES" sz="1000" spc="-45" dirty="0">
                          <a:effectLst/>
                          <a:latin typeface="Calibri" panose="020F0502020204030204" pitchFamily="34" charset="0"/>
                          <a:cs typeface="Calibri" panose="020F0502020204030204" pitchFamily="34" charset="0"/>
                        </a:rPr>
                        <a:t> </a:t>
                      </a:r>
                      <a:r>
                        <a:rPr lang="es-ES" sz="1000" spc="-10" dirty="0" smtClean="0">
                          <a:effectLst/>
                          <a:latin typeface="Calibri" panose="020F0502020204030204" pitchFamily="34" charset="0"/>
                          <a:cs typeface="Calibri" panose="020F0502020204030204" pitchFamily="34" charset="0"/>
                        </a:rPr>
                        <a:t>MAYO</a:t>
                      </a:r>
                    </a:p>
                    <a:p>
                      <a:pPr marL="126365" marR="105410" indent="3175" algn="ctr">
                        <a:lnSpc>
                          <a:spcPts val="950"/>
                        </a:lnSpc>
                        <a:spcAft>
                          <a:spcPts val="0"/>
                        </a:spcAft>
                      </a:pP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208280" marR="168275" indent="-44450" algn="ctr">
                        <a:lnSpc>
                          <a:spcPts val="950"/>
                        </a:lnSpc>
                        <a:spcAft>
                          <a:spcPts val="0"/>
                        </a:spcAft>
                      </a:pPr>
                      <a:r>
                        <a:rPr lang="es-ES" sz="1000" spc="-10" dirty="0">
                          <a:effectLst/>
                          <a:latin typeface="Calibri" panose="020F0502020204030204" pitchFamily="34" charset="0"/>
                          <a:cs typeface="Calibri" panose="020F0502020204030204" pitchFamily="34" charset="0"/>
                        </a:rPr>
                        <a:t>MILTÓN</a:t>
                      </a:r>
                      <a:r>
                        <a:rPr lang="es-ES" sz="1000" spc="-160" dirty="0">
                          <a:effectLst/>
                          <a:latin typeface="Calibri" panose="020F0502020204030204" pitchFamily="34" charset="0"/>
                          <a:cs typeface="Calibri" panose="020F0502020204030204" pitchFamily="34" charset="0"/>
                        </a:rPr>
                        <a:t> </a:t>
                      </a:r>
                      <a:r>
                        <a:rPr lang="es-ES" sz="1000" dirty="0">
                          <a:effectLst/>
                          <a:latin typeface="Calibri" panose="020F0502020204030204" pitchFamily="34" charset="0"/>
                          <a:cs typeface="Calibri" panose="020F0502020204030204" pitchFamily="34" charset="0"/>
                        </a:rPr>
                        <a:t>REYES</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3810" algn="ctr">
                        <a:spcBef>
                          <a:spcPts val="460"/>
                        </a:spcBef>
                        <a:spcAft>
                          <a:spcPts val="0"/>
                        </a:spcAft>
                      </a:pPr>
                      <a:r>
                        <a:rPr lang="es-ES" sz="1000" dirty="0">
                          <a:effectLst/>
                          <a:latin typeface="Calibri" panose="020F0502020204030204" pitchFamily="34" charset="0"/>
                          <a:cs typeface="Calibri" panose="020F0502020204030204" pitchFamily="34" charset="0"/>
                        </a:rPr>
                        <a:t>5</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55245" marR="49530" algn="ctr">
                        <a:spcBef>
                          <a:spcPts val="460"/>
                        </a:spcBef>
                        <a:spcAft>
                          <a:spcPts val="0"/>
                        </a:spcAft>
                      </a:pPr>
                      <a:r>
                        <a:rPr lang="es-ES" sz="1000">
                          <a:effectLst/>
                          <a:latin typeface="Calibri" panose="020F0502020204030204" pitchFamily="34" charset="0"/>
                          <a:cs typeface="Calibri" panose="020F0502020204030204" pitchFamily="34" charset="0"/>
                        </a:rPr>
                        <a:t>15</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54610" marR="47625" algn="ctr">
                        <a:spcBef>
                          <a:spcPts val="460"/>
                        </a:spcBef>
                        <a:spcAft>
                          <a:spcPts val="0"/>
                        </a:spcAft>
                      </a:pPr>
                      <a:r>
                        <a:rPr lang="es-ES" sz="1000">
                          <a:effectLst/>
                          <a:latin typeface="Calibri" panose="020F0502020204030204" pitchFamily="34" charset="0"/>
                          <a:cs typeface="Calibri" panose="020F0502020204030204" pitchFamily="34" charset="0"/>
                        </a:rPr>
                        <a:t>20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343876">
                <a:tc vMerge="1">
                  <a:txBody>
                    <a:bodyPr/>
                    <a:lstStyle/>
                    <a:p>
                      <a:endParaRPr lang="es-EC"/>
                    </a:p>
                  </a:txBody>
                  <a:tcPr/>
                </a:tc>
                <a:tc rowSpan="3">
                  <a:txBody>
                    <a:bodyPr/>
                    <a:lstStyle/>
                    <a:p>
                      <a:pPr algn="ctr">
                        <a:spcAft>
                          <a:spcPts val="0"/>
                        </a:spcAft>
                      </a:pPr>
                      <a:r>
                        <a:rPr lang="es-ES" sz="1000">
                          <a:effectLst/>
                          <a:latin typeface="Calibri" panose="020F0502020204030204" pitchFamily="34" charset="0"/>
                          <a:cs typeface="Calibri" panose="020F0502020204030204" pitchFamily="34" charset="0"/>
                        </a:rPr>
                        <a:t> </a:t>
                      </a:r>
                      <a:endParaRPr lang="es-EC" sz="1400">
                        <a:effectLst/>
                        <a:latin typeface="Calibri" panose="020F0502020204030204" pitchFamily="34" charset="0"/>
                        <a:cs typeface="Calibri" panose="020F0502020204030204" pitchFamily="34" charset="0"/>
                      </a:endParaRPr>
                    </a:p>
                    <a:p>
                      <a:pPr algn="ctr">
                        <a:spcAft>
                          <a:spcPts val="0"/>
                        </a:spcAft>
                      </a:pPr>
                      <a:r>
                        <a:rPr lang="es-ES" sz="1000">
                          <a:effectLst/>
                          <a:latin typeface="Calibri" panose="020F0502020204030204" pitchFamily="34" charset="0"/>
                          <a:cs typeface="Calibri" panose="020F0502020204030204" pitchFamily="34" charset="0"/>
                        </a:rPr>
                        <a:t> </a:t>
                      </a:r>
                      <a:endParaRPr lang="es-EC" sz="1400">
                        <a:effectLst/>
                        <a:latin typeface="Calibri" panose="020F0502020204030204" pitchFamily="34" charset="0"/>
                        <a:cs typeface="Calibri" panose="020F0502020204030204" pitchFamily="34" charset="0"/>
                      </a:endParaRPr>
                    </a:p>
                    <a:p>
                      <a:pPr marL="127000" algn="ctr">
                        <a:spcBef>
                          <a:spcPts val="535"/>
                        </a:spcBef>
                        <a:spcAft>
                          <a:spcPts val="0"/>
                        </a:spcAft>
                      </a:pPr>
                      <a:r>
                        <a:rPr lang="es-ES" sz="1000">
                          <a:effectLst/>
                          <a:latin typeface="Calibri" panose="020F0502020204030204" pitchFamily="34" charset="0"/>
                          <a:cs typeface="Calibri" panose="020F0502020204030204" pitchFamily="34" charset="0"/>
                        </a:rPr>
                        <a:t>MACHALA</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66675" marR="52705" algn="ctr">
                        <a:lnSpc>
                          <a:spcPts val="950"/>
                        </a:lnSpc>
                        <a:spcAft>
                          <a:spcPts val="0"/>
                        </a:spcAft>
                      </a:pPr>
                      <a:r>
                        <a:rPr lang="es-ES" sz="1000" dirty="0">
                          <a:effectLst/>
                          <a:latin typeface="Calibri" panose="020F0502020204030204" pitchFamily="34" charset="0"/>
                          <a:cs typeface="Calibri" panose="020F0502020204030204" pitchFamily="34" charset="0"/>
                        </a:rPr>
                        <a:t>SAN</a:t>
                      </a:r>
                      <a:endParaRPr lang="es-EC" sz="1400" dirty="0">
                        <a:effectLst/>
                        <a:latin typeface="Calibri" panose="020F0502020204030204" pitchFamily="34" charset="0"/>
                        <a:cs typeface="Calibri" panose="020F0502020204030204" pitchFamily="34" charset="0"/>
                      </a:endParaRPr>
                    </a:p>
                    <a:p>
                      <a:pPr marL="64770" marR="57150" algn="ctr">
                        <a:lnSpc>
                          <a:spcPts val="925"/>
                        </a:lnSpc>
                        <a:spcAft>
                          <a:spcPts val="0"/>
                        </a:spcAft>
                      </a:pPr>
                      <a:r>
                        <a:rPr lang="es-ES" sz="1000" dirty="0">
                          <a:effectLst/>
                          <a:latin typeface="Calibri" panose="020F0502020204030204" pitchFamily="34" charset="0"/>
                          <a:cs typeface="Calibri" panose="020F0502020204030204" pitchFamily="34" charset="0"/>
                        </a:rPr>
                        <a:t>RAMÓN</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59690" marR="45720" algn="ctr">
                        <a:lnSpc>
                          <a:spcPts val="950"/>
                        </a:lnSpc>
                        <a:spcAft>
                          <a:spcPts val="0"/>
                        </a:spcAft>
                      </a:pPr>
                      <a:r>
                        <a:rPr lang="es-ES" sz="1000" dirty="0">
                          <a:effectLst/>
                          <a:latin typeface="Calibri" panose="020F0502020204030204" pitchFamily="34" charset="0"/>
                          <a:cs typeface="Calibri" panose="020F0502020204030204" pitchFamily="34" charset="0"/>
                        </a:rPr>
                        <a:t>NUEVE</a:t>
                      </a:r>
                      <a:r>
                        <a:rPr lang="es-ES" sz="1000" spc="-15" dirty="0">
                          <a:effectLst/>
                          <a:latin typeface="Calibri" panose="020F0502020204030204" pitchFamily="34" charset="0"/>
                          <a:cs typeface="Calibri" panose="020F0502020204030204" pitchFamily="34" charset="0"/>
                        </a:rPr>
                        <a:t> </a:t>
                      </a:r>
                      <a:r>
                        <a:rPr lang="es-ES" sz="1000" dirty="0">
                          <a:effectLst/>
                          <a:latin typeface="Calibri" panose="020F0502020204030204" pitchFamily="34" charset="0"/>
                          <a:cs typeface="Calibri" panose="020F0502020204030204" pitchFamily="34" charset="0"/>
                        </a:rPr>
                        <a:t>DE</a:t>
                      </a:r>
                      <a:endParaRPr lang="es-EC" sz="1400" dirty="0">
                        <a:effectLst/>
                        <a:latin typeface="Calibri" panose="020F0502020204030204" pitchFamily="34" charset="0"/>
                        <a:cs typeface="Calibri" panose="020F0502020204030204" pitchFamily="34" charset="0"/>
                      </a:endParaRPr>
                    </a:p>
                    <a:p>
                      <a:pPr marL="52705" marR="48260" algn="ctr">
                        <a:lnSpc>
                          <a:spcPts val="925"/>
                        </a:lnSpc>
                        <a:spcAft>
                          <a:spcPts val="0"/>
                        </a:spcAft>
                      </a:pPr>
                      <a:r>
                        <a:rPr lang="es-ES" sz="1000" dirty="0">
                          <a:effectLst/>
                          <a:latin typeface="Calibri" panose="020F0502020204030204" pitchFamily="34" charset="0"/>
                          <a:cs typeface="Calibri" panose="020F0502020204030204" pitchFamily="34" charset="0"/>
                        </a:rPr>
                        <a:t>MAYO</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3810" algn="ctr">
                        <a:spcBef>
                          <a:spcPts val="485"/>
                        </a:spcBef>
                        <a:spcAft>
                          <a:spcPts val="0"/>
                        </a:spcAft>
                      </a:pPr>
                      <a:r>
                        <a:rPr lang="es-ES" sz="1000" dirty="0">
                          <a:effectLst/>
                          <a:latin typeface="Calibri" panose="020F0502020204030204" pitchFamily="34" charset="0"/>
                          <a:cs typeface="Calibri" panose="020F0502020204030204" pitchFamily="34" charset="0"/>
                        </a:rPr>
                        <a:t>3</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3810" algn="ctr">
                        <a:spcBef>
                          <a:spcPts val="485"/>
                        </a:spcBef>
                        <a:spcAft>
                          <a:spcPts val="0"/>
                        </a:spcAft>
                      </a:pPr>
                      <a:r>
                        <a:rPr lang="es-ES" sz="1000" dirty="0">
                          <a:effectLst/>
                          <a:latin typeface="Calibri" panose="020F0502020204030204" pitchFamily="34" charset="0"/>
                          <a:cs typeface="Calibri" panose="020F0502020204030204" pitchFamily="34" charset="0"/>
                        </a:rPr>
                        <a:t>7</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54610" marR="47625" algn="ctr">
                        <a:spcBef>
                          <a:spcPts val="485"/>
                        </a:spcBef>
                        <a:spcAft>
                          <a:spcPts val="0"/>
                        </a:spcAft>
                      </a:pPr>
                      <a:r>
                        <a:rPr lang="es-ES" sz="1000">
                          <a:effectLst/>
                          <a:latin typeface="Calibri" panose="020F0502020204030204" pitchFamily="34" charset="0"/>
                          <a:cs typeface="Calibri" panose="020F0502020204030204" pitchFamily="34" charset="0"/>
                        </a:rPr>
                        <a:t>10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259307">
                <a:tc vMerge="1">
                  <a:txBody>
                    <a:bodyPr/>
                    <a:lstStyle/>
                    <a:p>
                      <a:endParaRPr lang="es-EC"/>
                    </a:p>
                  </a:txBody>
                  <a:tcPr/>
                </a:tc>
                <a:tc vMerge="1">
                  <a:txBody>
                    <a:bodyPr/>
                    <a:lstStyle/>
                    <a:p>
                      <a:endParaRPr lang="es-EC"/>
                    </a:p>
                  </a:txBody>
                  <a:tcPr/>
                </a:tc>
                <a:tc>
                  <a:txBody>
                    <a:bodyPr/>
                    <a:lstStyle/>
                    <a:p>
                      <a:pPr marL="66675" marR="57150" algn="ctr">
                        <a:spcBef>
                          <a:spcPts val="460"/>
                        </a:spcBef>
                        <a:spcAft>
                          <a:spcPts val="0"/>
                        </a:spcAft>
                      </a:pPr>
                      <a:r>
                        <a:rPr lang="es-ES" sz="1000">
                          <a:effectLst/>
                          <a:latin typeface="Calibri" panose="020F0502020204030204" pitchFamily="34" charset="0"/>
                          <a:cs typeface="Calibri" panose="020F0502020204030204" pitchFamily="34" charset="0"/>
                        </a:rPr>
                        <a:t>VENEZUELA</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198755" marR="99695" indent="-76200" algn="ctr">
                        <a:lnSpc>
                          <a:spcPts val="900"/>
                        </a:lnSpc>
                        <a:spcBef>
                          <a:spcPts val="50"/>
                        </a:spcBef>
                        <a:spcAft>
                          <a:spcPts val="0"/>
                        </a:spcAft>
                      </a:pPr>
                      <a:r>
                        <a:rPr lang="es-ES" sz="1000" dirty="0">
                          <a:effectLst/>
                          <a:latin typeface="Calibri" panose="020F0502020204030204" pitchFamily="34" charset="0"/>
                          <a:cs typeface="Calibri" panose="020F0502020204030204" pitchFamily="34" charset="0"/>
                        </a:rPr>
                        <a:t>NUEVE DE</a:t>
                      </a:r>
                      <a:r>
                        <a:rPr lang="es-ES" sz="1000" spc="-170" dirty="0">
                          <a:effectLst/>
                          <a:latin typeface="Calibri" panose="020F0502020204030204" pitchFamily="34" charset="0"/>
                          <a:cs typeface="Calibri" panose="020F0502020204030204" pitchFamily="34" charset="0"/>
                        </a:rPr>
                        <a:t> </a:t>
                      </a:r>
                      <a:r>
                        <a:rPr lang="es-ES" sz="1000" dirty="0">
                          <a:effectLst/>
                          <a:latin typeface="Calibri" panose="020F0502020204030204" pitchFamily="34" charset="0"/>
                          <a:cs typeface="Calibri" panose="020F0502020204030204" pitchFamily="34" charset="0"/>
                        </a:rPr>
                        <a:t>MAYO</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3810" algn="ctr">
                        <a:spcBef>
                          <a:spcPts val="460"/>
                        </a:spcBef>
                        <a:spcAft>
                          <a:spcPts val="0"/>
                        </a:spcAft>
                      </a:pPr>
                      <a:r>
                        <a:rPr lang="es-ES" sz="1000" dirty="0">
                          <a:effectLst/>
                          <a:latin typeface="Calibri" panose="020F0502020204030204" pitchFamily="34" charset="0"/>
                          <a:cs typeface="Calibri" panose="020F0502020204030204" pitchFamily="34" charset="0"/>
                        </a:rPr>
                        <a:t>1</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3810" algn="ctr">
                        <a:spcBef>
                          <a:spcPts val="460"/>
                        </a:spcBef>
                        <a:spcAft>
                          <a:spcPts val="0"/>
                        </a:spcAft>
                      </a:pPr>
                      <a:r>
                        <a:rPr lang="es-ES" sz="1000" dirty="0">
                          <a:effectLst/>
                          <a:latin typeface="Calibri" panose="020F0502020204030204" pitchFamily="34" charset="0"/>
                          <a:cs typeface="Calibri" panose="020F0502020204030204" pitchFamily="34" charset="0"/>
                        </a:rPr>
                        <a:t>9</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54610" marR="47625" algn="ctr">
                        <a:spcBef>
                          <a:spcPts val="460"/>
                        </a:spcBef>
                        <a:spcAft>
                          <a:spcPts val="0"/>
                        </a:spcAft>
                      </a:pPr>
                      <a:r>
                        <a:rPr lang="es-ES" sz="1000" dirty="0">
                          <a:effectLst/>
                          <a:latin typeface="Calibri" panose="020F0502020204030204" pitchFamily="34" charset="0"/>
                          <a:cs typeface="Calibri" panose="020F0502020204030204" pitchFamily="34" charset="0"/>
                        </a:rPr>
                        <a:t>10</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247650">
                <a:tc vMerge="1">
                  <a:txBody>
                    <a:bodyPr/>
                    <a:lstStyle/>
                    <a:p>
                      <a:endParaRPr lang="es-EC"/>
                    </a:p>
                  </a:txBody>
                  <a:tcPr/>
                </a:tc>
                <a:tc vMerge="1">
                  <a:txBody>
                    <a:bodyPr/>
                    <a:lstStyle/>
                    <a:p>
                      <a:endParaRPr lang="es-EC"/>
                    </a:p>
                  </a:txBody>
                  <a:tcPr/>
                </a:tc>
                <a:tc>
                  <a:txBody>
                    <a:bodyPr/>
                    <a:lstStyle/>
                    <a:p>
                      <a:pPr marL="145415" marR="123825" indent="92075" algn="ctr">
                        <a:lnSpc>
                          <a:spcPts val="930"/>
                        </a:lnSpc>
                        <a:spcAft>
                          <a:spcPts val="0"/>
                        </a:spcAft>
                      </a:pPr>
                      <a:endParaRPr lang="es-ES" sz="800" dirty="0" smtClean="0">
                        <a:effectLst/>
                      </a:endParaRPr>
                    </a:p>
                    <a:p>
                      <a:pPr marL="145415" marR="123825" indent="92075" algn="ctr">
                        <a:lnSpc>
                          <a:spcPts val="930"/>
                        </a:lnSpc>
                        <a:spcAft>
                          <a:spcPts val="0"/>
                        </a:spcAft>
                      </a:pPr>
                      <a:r>
                        <a:rPr lang="es-ES" sz="800" dirty="0" smtClean="0">
                          <a:effectLst/>
                        </a:rPr>
                        <a:t>SAN</a:t>
                      </a:r>
                      <a:r>
                        <a:rPr lang="es-ES" sz="800" spc="5" dirty="0" smtClean="0">
                          <a:effectLst/>
                        </a:rPr>
                        <a:t> </a:t>
                      </a:r>
                      <a:r>
                        <a:rPr lang="es-ES" sz="800" dirty="0">
                          <a:effectLst/>
                        </a:rPr>
                        <a:t>JACINTO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8895" marR="48260" algn="ctr">
                        <a:spcBef>
                          <a:spcPts val="465"/>
                        </a:spcBef>
                        <a:spcAft>
                          <a:spcPts val="0"/>
                        </a:spcAft>
                      </a:pPr>
                      <a:r>
                        <a:rPr lang="es-ES" sz="800">
                          <a:effectLst/>
                        </a:rPr>
                        <a:t>JAMBELI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3340" marR="47625" algn="ctr">
                        <a:spcBef>
                          <a:spcPts val="465"/>
                        </a:spcBef>
                        <a:spcAft>
                          <a:spcPts val="0"/>
                        </a:spcAft>
                      </a:pPr>
                      <a:r>
                        <a:rPr lang="es-ES" sz="800" dirty="0">
                          <a:effectLst/>
                        </a:rPr>
                        <a:t>10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5245" marR="49530" algn="ctr">
                        <a:spcBef>
                          <a:spcPts val="465"/>
                        </a:spcBef>
                        <a:spcAft>
                          <a:spcPts val="0"/>
                        </a:spcAft>
                      </a:pPr>
                      <a:r>
                        <a:rPr lang="es-ES" sz="800" dirty="0">
                          <a:effectLst/>
                        </a:rPr>
                        <a:t>20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4610" marR="47625" algn="ctr">
                        <a:spcBef>
                          <a:spcPts val="465"/>
                        </a:spcBef>
                        <a:spcAft>
                          <a:spcPts val="0"/>
                        </a:spcAft>
                      </a:pPr>
                      <a:r>
                        <a:rPr lang="es-ES" sz="800" dirty="0">
                          <a:effectLst/>
                        </a:rPr>
                        <a:t>30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583576188"/>
              </p:ext>
            </p:extLst>
          </p:nvPr>
        </p:nvGraphicFramePr>
        <p:xfrm>
          <a:off x="614141" y="5095481"/>
          <a:ext cx="6359857" cy="342900"/>
        </p:xfrm>
        <a:graphic>
          <a:graphicData uri="http://schemas.openxmlformats.org/drawingml/2006/table">
            <a:tbl>
              <a:tblPr firstRow="1" firstCol="1" lastRow="1" lastCol="1" bandRow="1" bandCol="1">
                <a:tableStyleId>{5C22544A-7EE6-4342-B048-85BDC9FD1C3A}</a:tableStyleId>
              </a:tblPr>
              <a:tblGrid>
                <a:gridCol w="4380931"/>
                <a:gridCol w="518615"/>
                <a:gridCol w="846162"/>
                <a:gridCol w="614149"/>
              </a:tblGrid>
              <a:tr h="123825">
                <a:tc>
                  <a:txBody>
                    <a:bodyPr/>
                    <a:lstStyle/>
                    <a:p>
                      <a:pPr marL="1273175" marR="1271905" algn="ctr">
                        <a:lnSpc>
                          <a:spcPts val="875"/>
                        </a:lnSpc>
                        <a:spcAft>
                          <a:spcPts val="0"/>
                        </a:spcAft>
                      </a:pPr>
                      <a:endParaRPr lang="es-ES" sz="1000" spc="-5" dirty="0" smtClean="0">
                        <a:effectLst/>
                      </a:endParaRPr>
                    </a:p>
                    <a:p>
                      <a:pPr marL="1273175" marR="1271905" algn="ctr">
                        <a:lnSpc>
                          <a:spcPts val="875"/>
                        </a:lnSpc>
                        <a:spcAft>
                          <a:spcPts val="0"/>
                        </a:spcAft>
                      </a:pPr>
                      <a:r>
                        <a:rPr lang="es-ES" sz="1000" spc="-5" dirty="0" smtClean="0">
                          <a:effectLst/>
                        </a:rPr>
                        <a:t>TOTAL</a:t>
                      </a:r>
                      <a:r>
                        <a:rPr lang="es-ES" sz="1000" spc="-5" dirty="0">
                          <a:effectLst/>
                        </a:rPr>
                        <a:t>,</a:t>
                      </a:r>
                      <a:r>
                        <a:rPr lang="es-ES" sz="1000" spc="-40" dirty="0">
                          <a:effectLst/>
                        </a:rPr>
                        <a:t> </a:t>
                      </a:r>
                      <a:r>
                        <a:rPr lang="es-ES" sz="1000" dirty="0">
                          <a:effectLst/>
                        </a:rPr>
                        <a:t>BENEFICIARIOS</a:t>
                      </a:r>
                      <a:r>
                        <a:rPr lang="es-ES" sz="1000" spc="-35" dirty="0">
                          <a:effectLst/>
                        </a:rPr>
                        <a:t> </a:t>
                      </a:r>
                      <a:r>
                        <a:rPr lang="es-ES" sz="1000" dirty="0" smtClean="0">
                          <a:effectLst/>
                        </a:rPr>
                        <a:t>2022</a:t>
                      </a:r>
                    </a:p>
                    <a:p>
                      <a:pPr marL="1273175" marR="1271905" algn="ctr">
                        <a:lnSpc>
                          <a:spcPts val="875"/>
                        </a:lnSpc>
                        <a:spcAft>
                          <a:spcPts val="0"/>
                        </a:spcAft>
                      </a:pP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3340" marR="47625" algn="ctr">
                        <a:lnSpc>
                          <a:spcPts val="875"/>
                        </a:lnSpc>
                        <a:spcAft>
                          <a:spcPts val="0"/>
                        </a:spcAft>
                      </a:pPr>
                      <a:endParaRPr lang="es-ES" sz="1000" dirty="0" smtClean="0">
                        <a:effectLst/>
                      </a:endParaRPr>
                    </a:p>
                    <a:p>
                      <a:pPr marL="53340" marR="47625" algn="ctr">
                        <a:lnSpc>
                          <a:spcPts val="875"/>
                        </a:lnSpc>
                        <a:spcAft>
                          <a:spcPts val="0"/>
                        </a:spcAft>
                      </a:pPr>
                      <a:r>
                        <a:rPr lang="es-ES" sz="1000" dirty="0" smtClean="0">
                          <a:effectLst/>
                        </a:rPr>
                        <a:t>36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5245" marR="49530" algn="ctr">
                        <a:lnSpc>
                          <a:spcPts val="875"/>
                        </a:lnSpc>
                        <a:spcAft>
                          <a:spcPts val="0"/>
                        </a:spcAft>
                      </a:pPr>
                      <a:endParaRPr lang="es-ES" sz="1000" dirty="0" smtClean="0">
                        <a:effectLst/>
                      </a:endParaRPr>
                    </a:p>
                    <a:p>
                      <a:pPr marL="55245" marR="49530" algn="ctr">
                        <a:lnSpc>
                          <a:spcPts val="875"/>
                        </a:lnSpc>
                        <a:spcAft>
                          <a:spcPts val="0"/>
                        </a:spcAft>
                      </a:pPr>
                      <a:r>
                        <a:rPr lang="es-ES" sz="1000" dirty="0" smtClean="0">
                          <a:effectLst/>
                        </a:rPr>
                        <a:t>91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8260" marR="47625" algn="ctr">
                        <a:lnSpc>
                          <a:spcPts val="875"/>
                        </a:lnSpc>
                        <a:spcAft>
                          <a:spcPts val="0"/>
                        </a:spcAft>
                      </a:pPr>
                      <a:endParaRPr lang="es-ES" sz="1000" dirty="0" smtClean="0">
                        <a:effectLst/>
                      </a:endParaRPr>
                    </a:p>
                    <a:p>
                      <a:pPr marL="48260" marR="47625" algn="ctr">
                        <a:lnSpc>
                          <a:spcPts val="875"/>
                        </a:lnSpc>
                        <a:spcAft>
                          <a:spcPts val="0"/>
                        </a:spcAft>
                      </a:pPr>
                      <a:r>
                        <a:rPr lang="es-ES" sz="1000" dirty="0" smtClean="0">
                          <a:effectLst/>
                        </a:rPr>
                        <a:t>127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12" name="Rectángulo 11"/>
          <p:cNvSpPr/>
          <p:nvPr/>
        </p:nvSpPr>
        <p:spPr>
          <a:xfrm>
            <a:off x="493340" y="2649368"/>
            <a:ext cx="6480658" cy="261610"/>
          </a:xfrm>
          <a:prstGeom prst="rect">
            <a:avLst/>
          </a:prstGeom>
        </p:spPr>
        <p:txBody>
          <a:bodyPr wrap="square">
            <a:spAutoFit/>
          </a:bodyPr>
          <a:lstStyle/>
          <a:p>
            <a:pPr lvl="0" indent="6350" algn="ctr" eaLnBrk="0" fontAlgn="base" hangingPunct="0">
              <a:spcBef>
                <a:spcPct val="0"/>
              </a:spcBef>
              <a:spcAft>
                <a:spcPct val="0"/>
              </a:spcAft>
              <a:buClrTx/>
            </a:pPr>
            <a:r>
              <a:rPr lang="es-ES" altLang="es-EC" sz="1100" b="1" dirty="0" smtClean="0">
                <a:solidFill>
                  <a:schemeClr val="tx1"/>
                </a:solidFill>
                <a:latin typeface="Arial" panose="020B0604020202020204" pitchFamily="34" charset="0"/>
                <a:ea typeface="Calibri" panose="020F0502020204030204" pitchFamily="34" charset="0"/>
              </a:rPr>
              <a:t>BENEFICIARIOS HINCHA DE MI BARRIO CZ7</a:t>
            </a:r>
            <a:endParaRPr lang="es-ES" altLang="es-EC" sz="1100" b="1" dirty="0">
              <a:solidFill>
                <a:schemeClr val="tx1"/>
              </a:solidFill>
              <a:latin typeface="Arial" panose="020B0604020202020204" pitchFamily="34" charset="0"/>
              <a:ea typeface="Calibri" panose="020F0502020204030204" pitchFamily="34" charset="0"/>
            </a:endParaRPr>
          </a:p>
        </p:txBody>
      </p:sp>
      <p:pic>
        <p:nvPicPr>
          <p:cNvPr id="13" name="image13.png"/>
          <p:cNvPicPr/>
          <p:nvPr/>
        </p:nvPicPr>
        <p:blipFill rotWithShape="1">
          <a:blip r:embed="rId4" cstate="print"/>
          <a:srcRect r="69735"/>
          <a:stretch/>
        </p:blipFill>
        <p:spPr>
          <a:xfrm>
            <a:off x="7513093" y="3026010"/>
            <a:ext cx="3118514" cy="2282970"/>
          </a:xfrm>
          <a:prstGeom prst="rect">
            <a:avLst/>
          </a:prstGeom>
        </p:spPr>
      </p:pic>
      <p:sp>
        <p:nvSpPr>
          <p:cNvPr id="10"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rgbClr val="212D5A"/>
                </a:solidFill>
                <a:latin typeface="Arial"/>
                <a:ea typeface="Arial"/>
                <a:cs typeface="Arial"/>
                <a:sym typeface="Arial"/>
              </a:rPr>
              <a:t>Coordinación Zonal 7 - Deporte</a:t>
            </a:r>
            <a:endParaRPr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9592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0" y="0"/>
            <a:ext cx="12193084" cy="6856897"/>
          </a:xfrm>
          <a:prstGeom prst="rect">
            <a:avLst/>
          </a:prstGeom>
          <a:noFill/>
          <a:ln>
            <a:noFill/>
          </a:ln>
        </p:spPr>
      </p:pic>
      <p:sp>
        <p:nvSpPr>
          <p:cNvPr id="6" name="Rectangle 5"/>
          <p:cNvSpPr>
            <a:spLocks noChangeArrowheads="1"/>
          </p:cNvSpPr>
          <p:nvPr/>
        </p:nvSpPr>
        <p:spPr bwMode="auto">
          <a:xfrm>
            <a:off x="2429302" y="19174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image14.jpeg"/>
          <p:cNvPicPr/>
          <p:nvPr/>
        </p:nvPicPr>
        <p:blipFill>
          <a:blip r:embed="rId4" cstate="print"/>
          <a:stretch>
            <a:fillRect/>
          </a:stretch>
        </p:blipFill>
        <p:spPr>
          <a:xfrm>
            <a:off x="1265565" y="748998"/>
            <a:ext cx="3156310" cy="2335396"/>
          </a:xfrm>
          <a:prstGeom prst="rect">
            <a:avLst/>
          </a:prstGeom>
        </p:spPr>
      </p:pic>
      <p:pic>
        <p:nvPicPr>
          <p:cNvPr id="14" name="image15.jpeg"/>
          <p:cNvPicPr/>
          <p:nvPr/>
        </p:nvPicPr>
        <p:blipFill>
          <a:blip r:embed="rId5" cstate="print"/>
          <a:stretch>
            <a:fillRect/>
          </a:stretch>
        </p:blipFill>
        <p:spPr>
          <a:xfrm>
            <a:off x="4622044" y="749088"/>
            <a:ext cx="3302668" cy="2335306"/>
          </a:xfrm>
          <a:prstGeom prst="rect">
            <a:avLst/>
          </a:prstGeom>
        </p:spPr>
      </p:pic>
      <p:pic>
        <p:nvPicPr>
          <p:cNvPr id="15" name="image13.png"/>
          <p:cNvPicPr/>
          <p:nvPr/>
        </p:nvPicPr>
        <p:blipFill>
          <a:blip r:embed="rId6" cstate="print"/>
          <a:stretch>
            <a:fillRect/>
          </a:stretch>
        </p:blipFill>
        <p:spPr>
          <a:xfrm>
            <a:off x="760589" y="3272482"/>
            <a:ext cx="9352401" cy="2384754"/>
          </a:xfrm>
          <a:prstGeom prst="rect">
            <a:avLst/>
          </a:prstGeom>
        </p:spPr>
      </p:pic>
      <p:sp>
        <p:nvSpPr>
          <p:cNvPr id="8"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rgbClr val="212D5A"/>
                </a:solidFill>
                <a:latin typeface="Arial"/>
                <a:ea typeface="Arial"/>
                <a:cs typeface="Arial"/>
                <a:sym typeface="Arial"/>
              </a:rPr>
              <a:t>Coordinación Zonal 7 - Deporte</a:t>
            </a:r>
            <a:endParaRPr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73896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9" name="Google Shape;109;p4"/>
          <p:cNvSpPr txBox="1"/>
          <p:nvPr/>
        </p:nvSpPr>
        <p:spPr>
          <a:xfrm>
            <a:off x="292438" y="6122800"/>
            <a:ext cx="43614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500" b="1" dirty="0">
                <a:solidFill>
                  <a:schemeClr val="lt1"/>
                </a:solidFill>
              </a:rPr>
              <a:t>Ministerio del Deporte</a:t>
            </a:r>
            <a:endParaRPr sz="1500" b="1" i="0" u="none" strike="noStrike" cap="none" dirty="0">
              <a:solidFill>
                <a:schemeClr val="lt1"/>
              </a:solidFill>
              <a:latin typeface="Arial"/>
              <a:ea typeface="Arial"/>
              <a:cs typeface="Arial"/>
              <a:sym typeface="Arial"/>
            </a:endParaRPr>
          </a:p>
        </p:txBody>
      </p:sp>
      <p:sp>
        <p:nvSpPr>
          <p:cNvPr id="10" name="Google Shape;109;p4"/>
          <p:cNvSpPr txBox="1"/>
          <p:nvPr/>
        </p:nvSpPr>
        <p:spPr>
          <a:xfrm>
            <a:off x="368638" y="6091075"/>
            <a:ext cx="43614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500" b="1" dirty="0">
                <a:solidFill>
                  <a:schemeClr val="lt1"/>
                </a:solidFill>
              </a:rPr>
              <a:t>Ministerio del Deporte</a:t>
            </a:r>
            <a:endParaRPr sz="1500" b="1" i="0" u="none" strike="noStrike" cap="none" dirty="0">
              <a:solidFill>
                <a:schemeClr val="lt1"/>
              </a:solidFill>
              <a:latin typeface="Arial"/>
              <a:ea typeface="Arial"/>
              <a:cs typeface="Arial"/>
              <a:sym typeface="Aria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986868" cy="6858000"/>
          </a:xfrm>
          <a:prstGeom prst="rect">
            <a:avLst/>
          </a:prstGeom>
        </p:spPr>
      </p:pic>
      <p:pic>
        <p:nvPicPr>
          <p:cNvPr id="11" name="Google Shape;108;p4"/>
          <p:cNvPicPr preferRelativeResize="0"/>
          <p:nvPr/>
        </p:nvPicPr>
        <p:blipFill rotWithShape="1">
          <a:blip r:embed="rId4">
            <a:alphaModFix/>
          </a:blip>
          <a:srcRect/>
          <a:stretch/>
        </p:blipFill>
        <p:spPr>
          <a:xfrm>
            <a:off x="0" y="0"/>
            <a:ext cx="12193084" cy="6856897"/>
          </a:xfrm>
          <a:prstGeom prst="rect">
            <a:avLst/>
          </a:prstGeom>
          <a:noFill/>
          <a:ln>
            <a:noFill/>
          </a:ln>
        </p:spPr>
      </p:pic>
      <p:sp>
        <p:nvSpPr>
          <p:cNvPr id="12" name="Google Shape;111;p4"/>
          <p:cNvSpPr txBox="1"/>
          <p:nvPr/>
        </p:nvSpPr>
        <p:spPr>
          <a:xfrm>
            <a:off x="6706629" y="2597471"/>
            <a:ext cx="5471591" cy="1661953"/>
          </a:xfrm>
          <a:prstGeom prst="rect">
            <a:avLst/>
          </a:prstGeom>
          <a:noFill/>
          <a:ln>
            <a:noFill/>
          </a:ln>
        </p:spPr>
        <p:txBody>
          <a:bodyPr spcFirstLastPara="1" wrap="square" lIns="91425" tIns="45700" rIns="91425" bIns="45700" anchor="t" anchorCtr="0">
            <a:spAutoFit/>
          </a:bodyPr>
          <a:lstStyle/>
          <a:p>
            <a:r>
              <a:rPr lang="es-ES" sz="4400" b="1" dirty="0">
                <a:solidFill>
                  <a:schemeClr val="bg1"/>
                </a:solidFill>
                <a:latin typeface="Calibri" panose="020F0502020204030204" pitchFamily="34" charset="0"/>
                <a:cs typeface="Calibri" panose="020F0502020204030204" pitchFamily="34" charset="0"/>
              </a:rPr>
              <a:t>OTROS SERVICIOS A LA CIUDADANÍA</a:t>
            </a:r>
            <a:endParaRPr lang="es-EC" sz="4400" b="1" dirty="0">
              <a:solidFill>
                <a:schemeClr val="bg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5000"/>
              <a:buFont typeface="Arial"/>
              <a:buNone/>
            </a:pPr>
            <a:endParaRPr dirty="0">
              <a:solidFill>
                <a:schemeClr val="bg1"/>
              </a:solidFill>
              <a:latin typeface="Calibri" panose="020F0502020204030204" pitchFamily="34" charset="0"/>
              <a:cs typeface="Calibri" panose="020F0502020204030204" pitchFamily="34" charset="0"/>
            </a:endParaRPr>
          </a:p>
        </p:txBody>
      </p:sp>
      <p:sp>
        <p:nvSpPr>
          <p:cNvPr id="7"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chemeClr val="bg1"/>
                </a:solidFill>
                <a:latin typeface="Arial"/>
                <a:ea typeface="Arial"/>
                <a:cs typeface="Arial"/>
                <a:sym typeface="Arial"/>
              </a:rPr>
              <a:t>Coordinación Zonal 7 - Deporte</a:t>
            </a:r>
            <a:endParaRPr b="1" i="0" u="none" strike="noStrike" cap="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3736175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13648" y="0"/>
            <a:ext cx="12193084" cy="6856897"/>
          </a:xfrm>
          <a:prstGeom prst="rect">
            <a:avLst/>
          </a:prstGeom>
          <a:noFill/>
          <a:ln>
            <a:noFill/>
          </a:ln>
        </p:spPr>
      </p:pic>
      <p:sp>
        <p:nvSpPr>
          <p:cNvPr id="3" name="Rectángulo 2"/>
          <p:cNvSpPr/>
          <p:nvPr/>
        </p:nvSpPr>
        <p:spPr>
          <a:xfrm>
            <a:off x="0" y="510617"/>
            <a:ext cx="9412406" cy="1477328"/>
          </a:xfrm>
          <a:prstGeom prst="rect">
            <a:avLst/>
          </a:prstGeom>
        </p:spPr>
        <p:txBody>
          <a:bodyPr wrap="square">
            <a:spAutoFit/>
          </a:bodyPr>
          <a:lstStyle/>
          <a:p>
            <a:pPr marL="628650" marR="618490" algn="just">
              <a:spcBef>
                <a:spcPts val="255"/>
              </a:spcBef>
            </a:pPr>
            <a:r>
              <a:rPr lang="es-ES" sz="1800" dirty="0">
                <a:latin typeface="Calibri" panose="020F0502020204030204" pitchFamily="34" charset="0"/>
                <a:ea typeface="Calibri" panose="020F0502020204030204" pitchFamily="34" charset="0"/>
              </a:rPr>
              <a:t>La</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Coordinación</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Zonal</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7</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del</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Ministerio</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del</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Deporte,</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en</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el</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año</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2022,</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ejecutó</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diferentes</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actividades</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y</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eventos</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orientados</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al</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fomento</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y</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desarrollo</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del</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deporte,</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educación</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física</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y</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recreación. La implementación de estos servicios y la ejecución de estos eventos contribuyeron</a:t>
            </a:r>
            <a:r>
              <a:rPr lang="es-ES" sz="1800" spc="-23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a la consecución de los objetivos estratégicos, relacionados con las funciones y atribuciones de</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esta</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Cartera</a:t>
            </a:r>
            <a:r>
              <a:rPr lang="es-ES" sz="1800" spc="-2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de</a:t>
            </a:r>
            <a:r>
              <a:rPr lang="es-ES" sz="1800" spc="5" dirty="0">
                <a:latin typeface="Calibri" panose="020F0502020204030204" pitchFamily="34" charset="0"/>
                <a:ea typeface="Calibri" panose="020F0502020204030204" pitchFamily="34" charset="0"/>
              </a:rPr>
              <a:t> </a:t>
            </a:r>
            <a:r>
              <a:rPr lang="es-ES" sz="1800" dirty="0">
                <a:latin typeface="Calibri" panose="020F0502020204030204" pitchFamily="34" charset="0"/>
                <a:ea typeface="Calibri" panose="020F0502020204030204" pitchFamily="34" charset="0"/>
              </a:rPr>
              <a:t>Estado.</a:t>
            </a:r>
            <a:endParaRPr lang="es-EC" sz="1800" dirty="0">
              <a:effectLst/>
              <a:latin typeface="Calibri" panose="020F0502020204030204" pitchFamily="34" charset="0"/>
              <a:ea typeface="Calibri" panose="020F0502020204030204" pitchFamily="34" charset="0"/>
            </a:endParaRPr>
          </a:p>
        </p:txBody>
      </p:sp>
      <p:sp>
        <p:nvSpPr>
          <p:cNvPr id="5" name="Rectángulo 4"/>
          <p:cNvSpPr/>
          <p:nvPr/>
        </p:nvSpPr>
        <p:spPr>
          <a:xfrm>
            <a:off x="750627" y="2024260"/>
            <a:ext cx="9689910" cy="3531736"/>
          </a:xfrm>
          <a:prstGeom prst="rect">
            <a:avLst/>
          </a:prstGeom>
        </p:spPr>
        <p:txBody>
          <a:bodyPr wrap="square">
            <a:spAutoFit/>
          </a:bodyPr>
          <a:lstStyle/>
          <a:p>
            <a:pPr marL="1143000" lvl="2" indent="-228600" algn="just">
              <a:spcBef>
                <a:spcPts val="10"/>
              </a:spcBef>
              <a:buClr>
                <a:srgbClr val="333333"/>
              </a:buClr>
              <a:buSzPts val="1200"/>
              <a:buFont typeface="Wingdings" panose="05000000000000000000" pitchFamily="2" charset="2"/>
              <a:buChar char=""/>
              <a:tabLst>
                <a:tab pos="1527810" algn="l"/>
                <a:tab pos="1528445" algn="l"/>
              </a:tabLst>
            </a:pP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Apoyo</a:t>
            </a:r>
            <a:r>
              <a:rPr lang="es-ES" sz="1800" spc="-5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a</a:t>
            </a:r>
            <a:r>
              <a:rPr lang="es-ES" sz="1800" spc="-4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Campeonato</a:t>
            </a:r>
            <a:r>
              <a:rPr lang="es-ES" sz="1800" spc="-3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err="1">
                <a:solidFill>
                  <a:srgbClr val="333333"/>
                </a:solidFill>
                <a:latin typeface="Calibri" panose="020F0502020204030204" pitchFamily="34" charset="0"/>
                <a:ea typeface="Wingdings" panose="05000000000000000000" pitchFamily="2" charset="2"/>
                <a:cs typeface="Calibri" panose="020F0502020204030204" pitchFamily="34" charset="0"/>
              </a:rPr>
              <a:t>Interclubes</a:t>
            </a:r>
            <a:r>
              <a:rPr lang="es-ES" sz="1800" spc="-3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de</a:t>
            </a:r>
            <a:r>
              <a:rPr lang="es-ES" sz="1800" spc="-1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natación</a:t>
            </a:r>
            <a:r>
              <a:rPr lang="es-ES" sz="1800" spc="-2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Zamora</a:t>
            </a:r>
            <a:r>
              <a:rPr lang="es-ES" sz="1800" spc="-4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2022</a:t>
            </a:r>
            <a:endParaRPr lang="es-EC" sz="1800" dirty="0">
              <a:latin typeface="Calibri" panose="020F0502020204030204" pitchFamily="34" charset="0"/>
              <a:ea typeface="Wingdings" panose="05000000000000000000" pitchFamily="2" charset="2"/>
              <a:cs typeface="Calibri" panose="020F0502020204030204" pitchFamily="34" charset="0"/>
            </a:endParaRPr>
          </a:p>
          <a:p>
            <a:pPr marL="1143000" lvl="2" indent="-228600" algn="just">
              <a:buClr>
                <a:srgbClr val="333333"/>
              </a:buClr>
              <a:buSzPts val="1200"/>
              <a:buFont typeface="Wingdings" panose="05000000000000000000" pitchFamily="2" charset="2"/>
              <a:buChar char=""/>
              <a:tabLst>
                <a:tab pos="1527810" algn="l"/>
                <a:tab pos="1528445" algn="l"/>
              </a:tabLst>
            </a:pP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Apoyo</a:t>
            </a:r>
            <a:r>
              <a:rPr lang="es-ES" sz="1800" spc="-5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a</a:t>
            </a:r>
            <a:r>
              <a:rPr lang="es-ES" sz="1800" spc="-4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Juegos</a:t>
            </a:r>
            <a:r>
              <a:rPr lang="es-ES" sz="1800" spc="-4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Interinstitucionales</a:t>
            </a:r>
            <a:r>
              <a:rPr lang="es-ES" sz="1800" spc="-3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Zamora</a:t>
            </a:r>
            <a:r>
              <a:rPr lang="es-ES" sz="1800" spc="-4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2022</a:t>
            </a:r>
            <a:endParaRPr lang="es-EC" sz="1800" dirty="0">
              <a:latin typeface="Calibri" panose="020F0502020204030204" pitchFamily="34" charset="0"/>
              <a:ea typeface="Wingdings" panose="05000000000000000000" pitchFamily="2" charset="2"/>
              <a:cs typeface="Calibri" panose="020F0502020204030204" pitchFamily="34" charset="0"/>
            </a:endParaRPr>
          </a:p>
          <a:p>
            <a:pPr marL="1143000" marR="862965" lvl="2" indent="-228600" algn="just">
              <a:spcBef>
                <a:spcPts val="25"/>
              </a:spcBef>
              <a:buClr>
                <a:srgbClr val="333333"/>
              </a:buClr>
              <a:buSzPts val="1200"/>
              <a:buFont typeface="Wingdings" panose="05000000000000000000" pitchFamily="2" charset="2"/>
              <a:buChar char=""/>
              <a:tabLst>
                <a:tab pos="1527810" algn="l"/>
                <a:tab pos="1528445" algn="l"/>
              </a:tabLst>
            </a:pP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Coordinación</a:t>
            </a:r>
            <a:r>
              <a:rPr lang="es-ES" sz="1800" spc="-2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de</a:t>
            </a:r>
            <a:r>
              <a:rPr lang="es-ES" sz="1800" spc="-3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actividades</a:t>
            </a:r>
            <a:r>
              <a:rPr lang="es-ES" sz="1800" spc="-2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deportivas</a:t>
            </a:r>
            <a:r>
              <a:rPr lang="es-ES" sz="1800" spc="-2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con</a:t>
            </a:r>
            <a:r>
              <a:rPr lang="es-ES" sz="1800" spc="-4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las</a:t>
            </a:r>
            <a:r>
              <a:rPr lang="es-ES" sz="1800" spc="-3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Escuelas</a:t>
            </a:r>
            <a:r>
              <a:rPr lang="es-ES" sz="1800" spc="-2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de</a:t>
            </a:r>
            <a:r>
              <a:rPr lang="es-ES" sz="1800" spc="-3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Fútbol</a:t>
            </a:r>
            <a:r>
              <a:rPr lang="es-ES" sz="1800" spc="-1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del</a:t>
            </a:r>
            <a:r>
              <a:rPr lang="es-ES" sz="1800" spc="-25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GAD</a:t>
            </a:r>
            <a:r>
              <a:rPr lang="es-ES" sz="1800" spc="1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Municipal de</a:t>
            </a:r>
            <a:r>
              <a:rPr lang="es-ES" sz="1800" spc="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Zamora.</a:t>
            </a:r>
            <a:endParaRPr lang="es-EC" sz="1800" dirty="0">
              <a:latin typeface="Calibri" panose="020F0502020204030204" pitchFamily="34" charset="0"/>
              <a:ea typeface="Wingdings" panose="05000000000000000000" pitchFamily="2" charset="2"/>
              <a:cs typeface="Calibri" panose="020F0502020204030204" pitchFamily="34" charset="0"/>
            </a:endParaRPr>
          </a:p>
          <a:p>
            <a:pPr marL="1143000" lvl="2" indent="-228600" algn="just">
              <a:spcBef>
                <a:spcPts val="440"/>
              </a:spcBef>
              <a:buClr>
                <a:srgbClr val="333333"/>
              </a:buClr>
              <a:buSzPts val="1200"/>
              <a:buFont typeface="Wingdings" panose="05000000000000000000" pitchFamily="2" charset="2"/>
              <a:buChar char=""/>
              <a:tabLst>
                <a:tab pos="1527810" algn="l"/>
                <a:tab pos="1528445" algn="l"/>
              </a:tabLst>
            </a:pPr>
            <a:r>
              <a:rPr lang="es-ES" sz="1800" dirty="0" smtClean="0">
                <a:solidFill>
                  <a:srgbClr val="333333"/>
                </a:solidFill>
                <a:latin typeface="Calibri" panose="020F0502020204030204" pitchFamily="34" charset="0"/>
                <a:ea typeface="Wingdings" panose="05000000000000000000" pitchFamily="2" charset="2"/>
                <a:cs typeface="Calibri" panose="020F0502020204030204" pitchFamily="34" charset="0"/>
              </a:rPr>
              <a:t>Apoyo</a:t>
            </a:r>
            <a:r>
              <a:rPr lang="es-ES" sz="1800" spc="-45" dirty="0" smtClean="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en</a:t>
            </a:r>
            <a:r>
              <a:rPr lang="es-ES" sz="1800" spc="-4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el</a:t>
            </a:r>
            <a:r>
              <a:rPr lang="es-ES" sz="1800" spc="-1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Campeonato</a:t>
            </a:r>
            <a:r>
              <a:rPr lang="es-ES" sz="1800" spc="-2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Nacional</a:t>
            </a:r>
            <a:r>
              <a:rPr lang="es-ES" sz="1800" spc="-1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de</a:t>
            </a:r>
            <a:r>
              <a:rPr lang="es-ES" sz="1800" spc="-3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Ciclismo</a:t>
            </a:r>
            <a:r>
              <a:rPr lang="es-ES" sz="1800" spc="-4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Zamora</a:t>
            </a:r>
            <a:r>
              <a:rPr lang="es-ES" sz="1800" spc="-3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2022</a:t>
            </a:r>
            <a:endParaRPr lang="es-EC" sz="1800" dirty="0">
              <a:latin typeface="Calibri" panose="020F0502020204030204" pitchFamily="34" charset="0"/>
              <a:ea typeface="Wingdings" panose="05000000000000000000" pitchFamily="2" charset="2"/>
              <a:cs typeface="Calibri" panose="020F0502020204030204" pitchFamily="34" charset="0"/>
            </a:endParaRPr>
          </a:p>
          <a:p>
            <a:pPr marL="1143000" lvl="2" indent="-228600" algn="just">
              <a:buClr>
                <a:srgbClr val="333333"/>
              </a:buClr>
              <a:buSzPts val="1200"/>
              <a:buFont typeface="Wingdings" panose="05000000000000000000" pitchFamily="2" charset="2"/>
              <a:buChar char=""/>
              <a:tabLst>
                <a:tab pos="1527810" algn="l"/>
                <a:tab pos="1528445" algn="l"/>
              </a:tabLst>
            </a:pP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Apoyo</a:t>
            </a:r>
            <a:r>
              <a:rPr lang="es-ES" sz="1800" spc="-4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con</a:t>
            </a:r>
            <a:r>
              <a:rPr lang="es-ES" sz="1800" spc="-4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hidratación</a:t>
            </a:r>
            <a:r>
              <a:rPr lang="es-ES" sz="1800" spc="-1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e</a:t>
            </a:r>
            <a:r>
              <a:rPr lang="es-ES" sz="1800" spc="-1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implementos</a:t>
            </a:r>
            <a:r>
              <a:rPr lang="es-ES" sz="1800" spc="-1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a</a:t>
            </a:r>
            <a:r>
              <a:rPr lang="es-ES" sz="1800" spc="-3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la</a:t>
            </a:r>
            <a:r>
              <a:rPr lang="es-ES" sz="1800" spc="-4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disciplina</a:t>
            </a:r>
            <a:r>
              <a:rPr lang="es-ES" sz="1800" spc="-1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de</a:t>
            </a:r>
            <a:r>
              <a:rPr lang="es-ES" sz="1800" spc="-1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patinaje</a:t>
            </a:r>
            <a:r>
              <a:rPr lang="es-ES" sz="1800" spc="-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de</a:t>
            </a:r>
            <a:r>
              <a:rPr lang="es-ES" sz="1800" spc="-3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Loja</a:t>
            </a:r>
            <a:endParaRPr lang="es-EC" sz="1800" dirty="0">
              <a:latin typeface="Calibri" panose="020F0502020204030204" pitchFamily="34" charset="0"/>
              <a:ea typeface="Wingdings" panose="05000000000000000000" pitchFamily="2" charset="2"/>
              <a:cs typeface="Calibri" panose="020F0502020204030204" pitchFamily="34" charset="0"/>
            </a:endParaRPr>
          </a:p>
          <a:p>
            <a:pPr marL="1143000" lvl="2" indent="-228600" algn="just">
              <a:spcBef>
                <a:spcPts val="10"/>
              </a:spcBef>
              <a:buClr>
                <a:srgbClr val="333333"/>
              </a:buClr>
              <a:buSzPts val="1200"/>
              <a:buFont typeface="Wingdings" panose="05000000000000000000" pitchFamily="2" charset="2"/>
              <a:buChar char=""/>
              <a:tabLst>
                <a:tab pos="1527810" algn="l"/>
                <a:tab pos="1528445" algn="l"/>
              </a:tabLst>
            </a:pP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Apoyo</a:t>
            </a:r>
            <a:r>
              <a:rPr lang="es-ES" sz="1800" spc="-5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en</a:t>
            </a:r>
            <a:r>
              <a:rPr lang="es-ES" sz="1800" spc="-4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el</a:t>
            </a:r>
            <a:r>
              <a:rPr lang="es-ES" sz="1800" spc="-1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Campeonato</a:t>
            </a:r>
            <a:r>
              <a:rPr lang="es-ES" sz="1800" spc="-2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Nacional</a:t>
            </a:r>
            <a:r>
              <a:rPr lang="es-ES" sz="1800" spc="-2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de</a:t>
            </a:r>
            <a:r>
              <a:rPr lang="es-ES" sz="1800" spc="-2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Lucha</a:t>
            </a:r>
            <a:r>
              <a:rPr lang="es-ES" sz="1800" spc="-1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Loja</a:t>
            </a:r>
            <a:endParaRPr lang="es-EC" sz="1800" dirty="0">
              <a:latin typeface="Calibri" panose="020F0502020204030204" pitchFamily="34" charset="0"/>
              <a:ea typeface="Wingdings" panose="05000000000000000000" pitchFamily="2" charset="2"/>
              <a:cs typeface="Calibri" panose="020F0502020204030204" pitchFamily="34" charset="0"/>
            </a:endParaRPr>
          </a:p>
          <a:p>
            <a:pPr marL="1143000" lvl="2" indent="-228600" algn="just">
              <a:spcBef>
                <a:spcPts val="460"/>
              </a:spcBef>
              <a:buClr>
                <a:srgbClr val="333333"/>
              </a:buClr>
              <a:buSzPts val="1200"/>
              <a:buFont typeface="Wingdings" panose="05000000000000000000" pitchFamily="2" charset="2"/>
              <a:buChar char=""/>
              <a:tabLst>
                <a:tab pos="1527810" algn="l"/>
                <a:tab pos="1528445" algn="l"/>
              </a:tabLst>
            </a:pP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Apoyo</a:t>
            </a:r>
            <a:r>
              <a:rPr lang="es-ES" sz="1800" spc="-4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a</a:t>
            </a:r>
            <a:r>
              <a:rPr lang="es-ES" sz="1800" spc="-4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err="1">
                <a:solidFill>
                  <a:srgbClr val="333333"/>
                </a:solidFill>
                <a:latin typeface="Calibri" panose="020F0502020204030204" pitchFamily="34" charset="0"/>
                <a:ea typeface="Wingdings" panose="05000000000000000000" pitchFamily="2" charset="2"/>
                <a:cs typeface="Calibri" panose="020F0502020204030204" pitchFamily="34" charset="0"/>
              </a:rPr>
              <a:t>Interescolar</a:t>
            </a:r>
            <a:r>
              <a:rPr lang="es-ES" sz="1800" spc="-3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e</a:t>
            </a:r>
            <a:r>
              <a:rPr lang="es-ES" sz="1800" spc="-1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Intercolegial</a:t>
            </a:r>
            <a:r>
              <a:rPr lang="es-ES" sz="1800" spc="-1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de</a:t>
            </a:r>
            <a:r>
              <a:rPr lang="es-ES" sz="1800" spc="-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gimnasia</a:t>
            </a:r>
            <a:r>
              <a:rPr lang="es-ES" sz="1800" spc="-3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artística</a:t>
            </a:r>
            <a:r>
              <a:rPr lang="es-ES" sz="1800" spc="-3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en</a:t>
            </a:r>
            <a:r>
              <a:rPr lang="es-ES" sz="1800" spc="-4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el</a:t>
            </a:r>
            <a:r>
              <a:rPr lang="es-ES" sz="1800" spc="-1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err="1">
                <a:solidFill>
                  <a:srgbClr val="333333"/>
                </a:solidFill>
                <a:latin typeface="Calibri" panose="020F0502020204030204" pitchFamily="34" charset="0"/>
                <a:ea typeface="Wingdings" panose="05000000000000000000" pitchFamily="2" charset="2"/>
                <a:cs typeface="Calibri" panose="020F0502020204030204" pitchFamily="34" charset="0"/>
              </a:rPr>
              <a:t>Pangui</a:t>
            </a:r>
            <a:endParaRPr lang="es-EC" sz="1800" dirty="0">
              <a:latin typeface="Calibri" panose="020F0502020204030204" pitchFamily="34" charset="0"/>
              <a:ea typeface="Wingdings" panose="05000000000000000000" pitchFamily="2" charset="2"/>
              <a:cs typeface="Calibri" panose="020F0502020204030204" pitchFamily="34" charset="0"/>
            </a:endParaRPr>
          </a:p>
          <a:p>
            <a:pPr marL="1143000" marR="1254125" lvl="2" indent="-228600" algn="just">
              <a:buClr>
                <a:srgbClr val="333333"/>
              </a:buClr>
              <a:buSzPts val="1200"/>
              <a:buFont typeface="Wingdings" panose="05000000000000000000" pitchFamily="2" charset="2"/>
              <a:buChar char=""/>
              <a:tabLst>
                <a:tab pos="1527810" algn="l"/>
                <a:tab pos="1528445" algn="l"/>
              </a:tabLst>
            </a:pP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Capacitación a organismos deportivos de El Oro, Loja y Zamora</a:t>
            </a:r>
            <a:r>
              <a:rPr lang="es-ES" sz="1800" spc="-26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Chinchipe en</a:t>
            </a:r>
            <a:r>
              <a:rPr lang="es-ES" sz="1800" spc="-3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el tema</a:t>
            </a:r>
            <a:r>
              <a:rPr lang="es-ES" sz="1800" spc="-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de</a:t>
            </a:r>
            <a:r>
              <a:rPr lang="es-ES" sz="1800" spc="5"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a:solidFill>
                  <a:srgbClr val="333333"/>
                </a:solidFill>
                <a:latin typeface="Calibri" panose="020F0502020204030204" pitchFamily="34" charset="0"/>
                <a:ea typeface="Wingdings" panose="05000000000000000000" pitchFamily="2" charset="2"/>
                <a:cs typeface="Calibri" panose="020F0502020204030204" pitchFamily="34" charset="0"/>
              </a:rPr>
              <a:t>incentivo</a:t>
            </a:r>
            <a:r>
              <a:rPr lang="es-ES" sz="1800" spc="-40" dirty="0">
                <a:solidFill>
                  <a:srgbClr val="333333"/>
                </a:solidFill>
                <a:latin typeface="Calibri" panose="020F0502020204030204" pitchFamily="34" charset="0"/>
                <a:ea typeface="Wingdings" panose="05000000000000000000" pitchFamily="2" charset="2"/>
                <a:cs typeface="Calibri" panose="020F0502020204030204" pitchFamily="34" charset="0"/>
              </a:rPr>
              <a:t> </a:t>
            </a:r>
            <a:r>
              <a:rPr lang="es-ES" sz="1800" dirty="0" smtClean="0">
                <a:solidFill>
                  <a:srgbClr val="333333"/>
                </a:solidFill>
                <a:latin typeface="Calibri" panose="020F0502020204030204" pitchFamily="34" charset="0"/>
                <a:ea typeface="Wingdings" panose="05000000000000000000" pitchFamily="2" charset="2"/>
                <a:cs typeface="Calibri" panose="020F0502020204030204" pitchFamily="34" charset="0"/>
              </a:rPr>
              <a:t>tributario.</a:t>
            </a:r>
            <a:endParaRPr lang="es-EC" sz="1800" dirty="0" smtClean="0">
              <a:latin typeface="Calibri" panose="020F0502020204030204" pitchFamily="34" charset="0"/>
              <a:ea typeface="Wingdings" panose="05000000000000000000" pitchFamily="2" charset="2"/>
              <a:cs typeface="Calibri" panose="020F0502020204030204" pitchFamily="34" charset="0"/>
            </a:endParaRPr>
          </a:p>
          <a:p>
            <a:pPr marL="1143000" marR="1254125" lvl="2" indent="-228600" algn="just">
              <a:buClr>
                <a:srgbClr val="333333"/>
              </a:buClr>
              <a:buSzPts val="1200"/>
              <a:buFont typeface="Wingdings" panose="05000000000000000000" pitchFamily="2" charset="2"/>
              <a:buChar char=""/>
              <a:tabLst>
                <a:tab pos="1527810" algn="l"/>
                <a:tab pos="1528445" algn="l"/>
              </a:tabLst>
            </a:pPr>
            <a:r>
              <a:rPr lang="es-ES" sz="1800" dirty="0" smtClean="0">
                <a:solidFill>
                  <a:srgbClr val="333333"/>
                </a:solidFill>
                <a:latin typeface="Calibri" panose="020F0502020204030204" pitchFamily="34" charset="0"/>
                <a:ea typeface="Calibri" panose="020F0502020204030204" pitchFamily="34" charset="0"/>
                <a:cs typeface="Calibri" panose="020F0502020204030204" pitchFamily="34" charset="0"/>
              </a:rPr>
              <a:t>Ejecución </a:t>
            </a:r>
            <a:r>
              <a:rPr lang="es-ES" sz="1800" dirty="0">
                <a:solidFill>
                  <a:srgbClr val="333333"/>
                </a:solidFill>
                <a:latin typeface="Calibri" panose="020F0502020204030204" pitchFamily="34" charset="0"/>
                <a:ea typeface="Calibri" panose="020F0502020204030204" pitchFamily="34" charset="0"/>
                <a:cs typeface="Calibri" panose="020F0502020204030204" pitchFamily="34" charset="0"/>
              </a:rPr>
              <a:t>de evento apoyo a la selección de fútbol en el cantón</a:t>
            </a:r>
            <a:r>
              <a:rPr lang="es-ES" sz="1800" spc="-26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s-ES" sz="1800" dirty="0">
                <a:solidFill>
                  <a:srgbClr val="333333"/>
                </a:solidFill>
                <a:latin typeface="Calibri" panose="020F0502020204030204" pitchFamily="34" charset="0"/>
                <a:ea typeface="Calibri" panose="020F0502020204030204" pitchFamily="34" charset="0"/>
                <a:cs typeface="Calibri" panose="020F0502020204030204" pitchFamily="34" charset="0"/>
              </a:rPr>
              <a:t>Centinela</a:t>
            </a:r>
            <a:r>
              <a:rPr lang="es-ES" sz="1800" spc="-3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s-ES" sz="1800" dirty="0">
                <a:solidFill>
                  <a:srgbClr val="333333"/>
                </a:solidFill>
                <a:latin typeface="Calibri" panose="020F0502020204030204" pitchFamily="34" charset="0"/>
                <a:ea typeface="Calibri" panose="020F0502020204030204" pitchFamily="34" charset="0"/>
                <a:cs typeface="Calibri" panose="020F0502020204030204" pitchFamily="34" charset="0"/>
              </a:rPr>
              <a:t>del</a:t>
            </a:r>
            <a:r>
              <a:rPr lang="es-ES" sz="1800" spc="5"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s-ES" sz="1800" dirty="0">
                <a:solidFill>
                  <a:srgbClr val="333333"/>
                </a:solidFill>
                <a:latin typeface="Calibri" panose="020F0502020204030204" pitchFamily="34" charset="0"/>
                <a:ea typeface="Calibri" panose="020F0502020204030204" pitchFamily="34" charset="0"/>
                <a:cs typeface="Calibri" panose="020F0502020204030204" pitchFamily="34" charset="0"/>
              </a:rPr>
              <a:t>Cóndor</a:t>
            </a:r>
            <a:endParaRPr lang="es-EC" sz="1800" dirty="0">
              <a:latin typeface="Calibri" panose="020F0502020204030204" pitchFamily="34" charset="0"/>
              <a:cs typeface="Calibri" panose="020F0502020204030204" pitchFamily="34" charset="0"/>
            </a:endParaRPr>
          </a:p>
        </p:txBody>
      </p:sp>
      <p:sp>
        <p:nvSpPr>
          <p:cNvPr id="6"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rgbClr val="212D5A"/>
                </a:solidFill>
                <a:latin typeface="Arial"/>
                <a:ea typeface="Arial"/>
                <a:cs typeface="Arial"/>
                <a:sym typeface="Arial"/>
              </a:rPr>
              <a:t>Coordinación Zonal 7 - Deporte</a:t>
            </a:r>
            <a:endParaRPr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25064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13648" y="0"/>
            <a:ext cx="12193084" cy="6856897"/>
          </a:xfrm>
          <a:prstGeom prst="rect">
            <a:avLst/>
          </a:prstGeom>
          <a:noFill/>
          <a:ln>
            <a:noFill/>
          </a:ln>
        </p:spPr>
      </p:pic>
      <p:pic>
        <p:nvPicPr>
          <p:cNvPr id="2" name="Imagen 1"/>
          <p:cNvPicPr>
            <a:picLocks noChangeAspect="1"/>
          </p:cNvPicPr>
          <p:nvPr/>
        </p:nvPicPr>
        <p:blipFill>
          <a:blip r:embed="rId4"/>
          <a:stretch>
            <a:fillRect/>
          </a:stretch>
        </p:blipFill>
        <p:spPr>
          <a:xfrm>
            <a:off x="14732" y="0"/>
            <a:ext cx="12192000" cy="6858000"/>
          </a:xfrm>
          <a:prstGeom prst="rect">
            <a:avLst/>
          </a:prstGeom>
        </p:spPr>
      </p:pic>
      <p:sp>
        <p:nvSpPr>
          <p:cNvPr id="7"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chemeClr val="bg1"/>
                </a:solidFill>
                <a:latin typeface="Arial"/>
                <a:ea typeface="Arial"/>
                <a:cs typeface="Arial"/>
                <a:sym typeface="Arial"/>
              </a:rPr>
              <a:t>Coordinación Zonal 7 - Deporte</a:t>
            </a:r>
            <a:endParaRPr b="1" i="0" u="none" strike="noStrike" cap="none" dirty="0">
              <a:solidFill>
                <a:schemeClr val="bg1"/>
              </a:solidFill>
              <a:latin typeface="Arial"/>
              <a:ea typeface="Arial"/>
              <a:cs typeface="Arial"/>
              <a:sym typeface="Arial"/>
            </a:endParaRPr>
          </a:p>
        </p:txBody>
      </p:sp>
      <p:sp>
        <p:nvSpPr>
          <p:cNvPr id="4" name="Rectángulo 3"/>
          <p:cNvSpPr/>
          <p:nvPr/>
        </p:nvSpPr>
        <p:spPr>
          <a:xfrm>
            <a:off x="1473343" y="2941755"/>
            <a:ext cx="9273693" cy="1200329"/>
          </a:xfrm>
          <a:prstGeom prst="rect">
            <a:avLst/>
          </a:prstGeom>
        </p:spPr>
        <p:txBody>
          <a:bodyPr wrap="none">
            <a:spAutoFit/>
          </a:bodyPr>
          <a:lstStyle/>
          <a:p>
            <a:pPr algn="ctr"/>
            <a:r>
              <a:rPr lang="es-ES" sz="2400" dirty="0" smtClean="0">
                <a:solidFill>
                  <a:srgbClr val="E4E6EB"/>
                </a:solidFill>
                <a:latin typeface="Calibri" panose="020F0502020204030204" pitchFamily="34" charset="0"/>
                <a:cs typeface="Calibri" panose="020F0502020204030204" pitchFamily="34" charset="0"/>
              </a:rPr>
              <a:t>El </a:t>
            </a:r>
            <a:r>
              <a:rPr lang="es-ES" sz="2400" dirty="0">
                <a:solidFill>
                  <a:srgbClr val="E4E6EB"/>
                </a:solidFill>
                <a:latin typeface="Calibri" panose="020F0502020204030204" pitchFamily="34" charset="0"/>
                <a:cs typeface="Calibri" panose="020F0502020204030204" pitchFamily="34" charset="0"/>
              </a:rPr>
              <a:t>deporte </a:t>
            </a:r>
            <a:r>
              <a:rPr lang="es-ES" sz="2400" dirty="0" smtClean="0">
                <a:solidFill>
                  <a:srgbClr val="E4E6EB"/>
                </a:solidFill>
                <a:latin typeface="Calibri" panose="020F0502020204030204" pitchFamily="34" charset="0"/>
                <a:cs typeface="Calibri" panose="020F0502020204030204" pitchFamily="34" charset="0"/>
              </a:rPr>
              <a:t>tiene el poder de inspirar</a:t>
            </a:r>
            <a:r>
              <a:rPr lang="es-ES" sz="2400" dirty="0">
                <a:solidFill>
                  <a:srgbClr val="E4E6EB"/>
                </a:solidFill>
                <a:latin typeface="Calibri" panose="020F0502020204030204" pitchFamily="34" charset="0"/>
                <a:cs typeface="Calibri" panose="020F0502020204030204" pitchFamily="34" charset="0"/>
              </a:rPr>
              <a:t>, unir y transformar </a:t>
            </a:r>
            <a:r>
              <a:rPr lang="es-ES" sz="2400" dirty="0" smtClean="0">
                <a:solidFill>
                  <a:srgbClr val="E4E6EB"/>
                </a:solidFill>
                <a:latin typeface="Calibri" panose="020F0502020204030204" pitchFamily="34" charset="0"/>
                <a:cs typeface="Calibri" panose="020F0502020204030204" pitchFamily="34" charset="0"/>
              </a:rPr>
              <a:t>vidas y para ello </a:t>
            </a:r>
          </a:p>
          <a:p>
            <a:pPr algn="ctr"/>
            <a:r>
              <a:rPr lang="es-ES" sz="2400" dirty="0" smtClean="0">
                <a:solidFill>
                  <a:srgbClr val="E4E6EB"/>
                </a:solidFill>
                <a:latin typeface="Calibri" panose="020F0502020204030204" pitchFamily="34" charset="0"/>
                <a:cs typeface="Calibri" panose="020F0502020204030204" pitchFamily="34" charset="0"/>
              </a:rPr>
              <a:t>seguiremos trabajando de la mano de cada uno de ustedes</a:t>
            </a:r>
          </a:p>
          <a:p>
            <a:pPr algn="ctr"/>
            <a:r>
              <a:rPr lang="es-ES" sz="2400" dirty="0" smtClean="0">
                <a:solidFill>
                  <a:srgbClr val="E4E6EB"/>
                </a:solidFill>
                <a:latin typeface="Calibri" panose="020F0502020204030204" pitchFamily="34" charset="0"/>
                <a:cs typeface="Calibri" panose="020F0502020204030204" pitchFamily="34" charset="0"/>
              </a:rPr>
              <a:t> porque los sueños están para cumplirse   </a:t>
            </a:r>
            <a:endParaRPr lang="es-EC"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9388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5"/>
          <p:cNvPicPr preferRelativeResize="0"/>
          <p:nvPr/>
        </p:nvPicPr>
        <p:blipFill rotWithShape="1">
          <a:blip r:embed="rId3">
            <a:alphaModFix/>
          </a:blip>
          <a:srcRect/>
          <a:stretch/>
        </p:blipFill>
        <p:spPr>
          <a:xfrm>
            <a:off x="3792" y="609"/>
            <a:ext cx="12185501" cy="6857391"/>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0" y="0"/>
            <a:ext cx="12193084" cy="6856897"/>
          </a:xfrm>
          <a:prstGeom prst="rect">
            <a:avLst/>
          </a:prstGeom>
          <a:noFill/>
          <a:ln>
            <a:noFill/>
          </a:ln>
        </p:spPr>
      </p:pic>
      <p:sp>
        <p:nvSpPr>
          <p:cNvPr id="2" name="Rectángulo 1"/>
          <p:cNvSpPr/>
          <p:nvPr/>
        </p:nvSpPr>
        <p:spPr>
          <a:xfrm>
            <a:off x="1064526" y="1484119"/>
            <a:ext cx="8475259" cy="2862322"/>
          </a:xfrm>
          <a:prstGeom prst="rect">
            <a:avLst/>
          </a:prstGeom>
        </p:spPr>
        <p:txBody>
          <a:bodyPr wrap="square">
            <a:spAutoFit/>
          </a:bodyPr>
          <a:lstStyle/>
          <a:p>
            <a:r>
              <a:rPr lang="es-ES" sz="1800" b="1" dirty="0" smtClean="0">
                <a:solidFill>
                  <a:schemeClr val="tx1"/>
                </a:solidFill>
                <a:latin typeface="Calibri" panose="020F0502020204030204" pitchFamily="34" charset="0"/>
                <a:cs typeface="Calibri" panose="020F0502020204030204" pitchFamily="34" charset="0"/>
              </a:rPr>
              <a:t>Período</a:t>
            </a:r>
            <a:r>
              <a:rPr lang="es-ES" sz="1800" b="1" dirty="0">
                <a:solidFill>
                  <a:schemeClr val="tx1"/>
                </a:solidFill>
                <a:latin typeface="Calibri" panose="020F0502020204030204" pitchFamily="34" charset="0"/>
                <a:cs typeface="Calibri" panose="020F0502020204030204" pitchFamily="34" charset="0"/>
              </a:rPr>
              <a:t>: </a:t>
            </a:r>
            <a:r>
              <a:rPr lang="es-ES" sz="1800" dirty="0">
                <a:solidFill>
                  <a:schemeClr val="tx1"/>
                </a:solidFill>
                <a:latin typeface="Calibri" panose="020F0502020204030204" pitchFamily="34" charset="0"/>
                <a:cs typeface="Calibri" panose="020F0502020204030204" pitchFamily="34" charset="0"/>
              </a:rPr>
              <a:t>Esta Rendición de Cuentas corresponde a la gestión realizada </a:t>
            </a:r>
            <a:r>
              <a:rPr lang="es-ES" sz="1800" dirty="0" smtClean="0">
                <a:solidFill>
                  <a:schemeClr val="tx1"/>
                </a:solidFill>
                <a:latin typeface="Calibri" panose="020F0502020204030204" pitchFamily="34" charset="0"/>
                <a:cs typeface="Calibri" panose="020F0502020204030204" pitchFamily="34" charset="0"/>
              </a:rPr>
              <a:t>en el período </a:t>
            </a:r>
            <a:r>
              <a:rPr lang="es-ES" sz="1800" dirty="0">
                <a:solidFill>
                  <a:schemeClr val="tx1"/>
                </a:solidFill>
                <a:latin typeface="Calibri" panose="020F0502020204030204" pitchFamily="34" charset="0"/>
                <a:cs typeface="Calibri" panose="020F0502020204030204" pitchFamily="34" charset="0"/>
              </a:rPr>
              <a:t>de enero a diciembre de 2022</a:t>
            </a:r>
            <a:r>
              <a:rPr lang="es-ES" sz="1800" dirty="0" smtClean="0">
                <a:solidFill>
                  <a:schemeClr val="tx1"/>
                </a:solidFill>
                <a:latin typeface="Calibri" panose="020F0502020204030204" pitchFamily="34" charset="0"/>
                <a:cs typeface="Calibri" panose="020F0502020204030204" pitchFamily="34" charset="0"/>
              </a:rPr>
              <a:t>.</a:t>
            </a:r>
          </a:p>
          <a:p>
            <a:r>
              <a:rPr lang="es-ES" sz="1800" dirty="0">
                <a:solidFill>
                  <a:schemeClr val="tx1"/>
                </a:solidFill>
                <a:latin typeface="Calibri" panose="020F0502020204030204" pitchFamily="34" charset="0"/>
                <a:cs typeface="Calibri" panose="020F0502020204030204" pitchFamily="34" charset="0"/>
              </a:rPr>
              <a:t/>
            </a:r>
            <a:br>
              <a:rPr lang="es-ES" sz="1800" dirty="0">
                <a:solidFill>
                  <a:schemeClr val="tx1"/>
                </a:solidFill>
                <a:latin typeface="Calibri" panose="020F0502020204030204" pitchFamily="34" charset="0"/>
                <a:cs typeface="Calibri" panose="020F0502020204030204" pitchFamily="34" charset="0"/>
              </a:rPr>
            </a:br>
            <a:r>
              <a:rPr lang="es-ES" sz="1800" b="1" dirty="0">
                <a:solidFill>
                  <a:schemeClr val="tx1"/>
                </a:solidFill>
                <a:latin typeface="Calibri" panose="020F0502020204030204" pitchFamily="34" charset="0"/>
                <a:cs typeface="Calibri" panose="020F0502020204030204" pitchFamily="34" charset="0"/>
              </a:rPr>
              <a:t>Jurisdicción: </a:t>
            </a:r>
            <a:r>
              <a:rPr lang="es-ES" sz="1800" dirty="0">
                <a:solidFill>
                  <a:schemeClr val="tx1"/>
                </a:solidFill>
                <a:latin typeface="Calibri" panose="020F0502020204030204" pitchFamily="34" charset="0"/>
                <a:cs typeface="Calibri" panose="020F0502020204030204" pitchFamily="34" charset="0"/>
              </a:rPr>
              <a:t>La Coordinación Zonal </a:t>
            </a:r>
            <a:r>
              <a:rPr lang="es-ES" sz="1800" dirty="0" smtClean="0">
                <a:solidFill>
                  <a:schemeClr val="tx1"/>
                </a:solidFill>
                <a:latin typeface="Calibri" panose="020F0502020204030204" pitchFamily="34" charset="0"/>
                <a:cs typeface="Calibri" panose="020F0502020204030204" pitchFamily="34" charset="0"/>
              </a:rPr>
              <a:t>7 </a:t>
            </a:r>
            <a:r>
              <a:rPr lang="es-ES" sz="1800" dirty="0">
                <a:solidFill>
                  <a:schemeClr val="tx1"/>
                </a:solidFill>
                <a:latin typeface="Calibri" panose="020F0502020204030204" pitchFamily="34" charset="0"/>
                <a:cs typeface="Calibri" panose="020F0502020204030204" pitchFamily="34" charset="0"/>
              </a:rPr>
              <a:t>del Ministerio del Deporte abarca las</a:t>
            </a:r>
            <a:br>
              <a:rPr lang="es-E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provincias del</a:t>
            </a:r>
            <a:r>
              <a:rPr lang="es-ES" sz="1800" dirty="0" smtClean="0">
                <a:solidFill>
                  <a:schemeClr val="tx1"/>
                </a:solidFill>
                <a:latin typeface="Calibri" panose="020F0502020204030204" pitchFamily="34" charset="0"/>
                <a:cs typeface="Calibri" panose="020F0502020204030204" pitchFamily="34" charset="0"/>
              </a:rPr>
              <a:t>:</a:t>
            </a:r>
          </a:p>
          <a:p>
            <a:r>
              <a:rPr lang="es-ES" sz="1800" dirty="0">
                <a:solidFill>
                  <a:schemeClr val="tx1"/>
                </a:solidFill>
                <a:latin typeface="Calibri" panose="020F0502020204030204" pitchFamily="34" charset="0"/>
                <a:cs typeface="Calibri" panose="020F0502020204030204" pitchFamily="34" charset="0"/>
              </a:rPr>
              <a:t/>
            </a:r>
            <a:br>
              <a:rPr lang="es-E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 </a:t>
            </a:r>
            <a:r>
              <a:rPr lang="es-ES" sz="1800" dirty="0" smtClean="0">
                <a:solidFill>
                  <a:schemeClr val="tx1"/>
                </a:solidFill>
                <a:latin typeface="Calibri" panose="020F0502020204030204" pitchFamily="34" charset="0"/>
                <a:cs typeface="Calibri" panose="020F0502020204030204" pitchFamily="34" charset="0"/>
              </a:rPr>
              <a:t>El Oro</a:t>
            </a:r>
            <a:r>
              <a:rPr lang="es-ES" sz="1800" dirty="0">
                <a:solidFill>
                  <a:schemeClr val="tx1"/>
                </a:solidFill>
                <a:latin typeface="Calibri" panose="020F0502020204030204" pitchFamily="34" charset="0"/>
                <a:cs typeface="Calibri" panose="020F0502020204030204" pitchFamily="34" charset="0"/>
              </a:rPr>
              <a:t/>
            </a:r>
            <a:br>
              <a:rPr lang="es-E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 </a:t>
            </a:r>
            <a:r>
              <a:rPr lang="es-ES" sz="1800" dirty="0" smtClean="0">
                <a:solidFill>
                  <a:schemeClr val="tx1"/>
                </a:solidFill>
                <a:latin typeface="Calibri" panose="020F0502020204030204" pitchFamily="34" charset="0"/>
                <a:cs typeface="Calibri" panose="020F0502020204030204" pitchFamily="34" charset="0"/>
              </a:rPr>
              <a:t>Loja</a:t>
            </a:r>
            <a:r>
              <a:rPr lang="es-ES" sz="1800" dirty="0">
                <a:solidFill>
                  <a:schemeClr val="tx1"/>
                </a:solidFill>
                <a:latin typeface="Calibri" panose="020F0502020204030204" pitchFamily="34" charset="0"/>
                <a:cs typeface="Calibri" panose="020F0502020204030204" pitchFamily="34" charset="0"/>
              </a:rPr>
              <a:t/>
            </a:r>
            <a:br>
              <a:rPr lang="es-E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 </a:t>
            </a:r>
            <a:r>
              <a:rPr lang="es-ES" sz="1800" dirty="0" smtClean="0">
                <a:solidFill>
                  <a:schemeClr val="tx1"/>
                </a:solidFill>
                <a:latin typeface="Calibri" panose="020F0502020204030204" pitchFamily="34" charset="0"/>
                <a:cs typeface="Calibri" panose="020F0502020204030204" pitchFamily="34" charset="0"/>
              </a:rPr>
              <a:t>Zamora Chinchipe </a:t>
            </a:r>
            <a:r>
              <a:rPr lang="es-ES" sz="1800" dirty="0">
                <a:solidFill>
                  <a:srgbClr val="203864"/>
                </a:solidFill>
                <a:latin typeface="Calibri" panose="020F0502020204030204" pitchFamily="34" charset="0"/>
                <a:cs typeface="Calibri" panose="020F0502020204030204" pitchFamily="34" charset="0"/>
              </a:rPr>
              <a:t/>
            </a:r>
            <a:br>
              <a:rPr lang="es-ES" sz="1800" dirty="0">
                <a:solidFill>
                  <a:srgbClr val="203864"/>
                </a:solidFill>
                <a:latin typeface="Calibri" panose="020F0502020204030204" pitchFamily="34" charset="0"/>
                <a:cs typeface="Calibri" panose="020F0502020204030204" pitchFamily="34" charset="0"/>
              </a:rPr>
            </a:br>
            <a:endParaRPr lang="es-EC" sz="1800" dirty="0">
              <a:latin typeface="Calibri" panose="020F0502020204030204" pitchFamily="34" charset="0"/>
              <a:cs typeface="Calibri" panose="020F0502020204030204" pitchFamily="34" charset="0"/>
            </a:endParaRPr>
          </a:p>
        </p:txBody>
      </p:sp>
      <p:sp>
        <p:nvSpPr>
          <p:cNvPr id="6" name="Rectángulo 5"/>
          <p:cNvSpPr/>
          <p:nvPr/>
        </p:nvSpPr>
        <p:spPr>
          <a:xfrm>
            <a:off x="441278" y="518387"/>
            <a:ext cx="6096000" cy="646331"/>
          </a:xfrm>
          <a:prstGeom prst="rect">
            <a:avLst/>
          </a:prstGeom>
        </p:spPr>
        <p:txBody>
          <a:bodyPr>
            <a:spAutoFit/>
          </a:bodyPr>
          <a:lstStyle/>
          <a:p>
            <a:r>
              <a:rPr lang="es-EC" sz="1800" b="1" dirty="0" smtClean="0">
                <a:solidFill>
                  <a:srgbClr val="212D5A"/>
                </a:solidFill>
                <a:latin typeface="Arial-BoldMT"/>
              </a:rPr>
              <a:t>Período </a:t>
            </a:r>
            <a:r>
              <a:rPr lang="es-EC" sz="1800" b="1" dirty="0">
                <a:solidFill>
                  <a:srgbClr val="212D5A"/>
                </a:solidFill>
                <a:latin typeface="Arial-BoldMT"/>
              </a:rPr>
              <a:t>y Jurisdicción</a:t>
            </a:r>
            <a:r>
              <a:rPr lang="es-EC" sz="1800" dirty="0"/>
              <a:t> </a:t>
            </a:r>
            <a:br>
              <a:rPr lang="es-EC" sz="1800" dirty="0"/>
            </a:br>
            <a:endParaRPr lang="es-EC" sz="1800" dirty="0"/>
          </a:p>
        </p:txBody>
      </p:sp>
      <p:sp>
        <p:nvSpPr>
          <p:cNvPr id="10"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rgbClr val="212D5A"/>
                </a:solidFill>
                <a:latin typeface="Arial"/>
                <a:ea typeface="Arial"/>
                <a:cs typeface="Arial"/>
                <a:sym typeface="Arial"/>
              </a:rPr>
              <a:t>Coordinación Zonal 7 - Deporte</a:t>
            </a:r>
            <a:endParaRPr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86605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9" name="Google Shape;109;p4"/>
          <p:cNvSpPr txBox="1"/>
          <p:nvPr/>
        </p:nvSpPr>
        <p:spPr>
          <a:xfrm>
            <a:off x="292438" y="6122800"/>
            <a:ext cx="43614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500" b="1" dirty="0">
                <a:solidFill>
                  <a:schemeClr val="lt1"/>
                </a:solidFill>
              </a:rPr>
              <a:t>Ministerio del Deporte</a:t>
            </a:r>
            <a:endParaRPr sz="1500" b="1" i="0" u="none" strike="noStrike" cap="none" dirty="0">
              <a:solidFill>
                <a:schemeClr val="lt1"/>
              </a:solidFill>
              <a:latin typeface="Arial"/>
              <a:ea typeface="Arial"/>
              <a:cs typeface="Arial"/>
              <a:sym typeface="Arial"/>
            </a:endParaRPr>
          </a:p>
        </p:txBody>
      </p:sp>
      <p:sp>
        <p:nvSpPr>
          <p:cNvPr id="9" name="Google Shape;109;p4"/>
          <p:cNvSpPr txBox="1"/>
          <p:nvPr/>
        </p:nvSpPr>
        <p:spPr>
          <a:xfrm>
            <a:off x="444838" y="6275200"/>
            <a:ext cx="43614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500" b="1" dirty="0">
                <a:solidFill>
                  <a:schemeClr val="lt1"/>
                </a:solidFill>
              </a:rPr>
              <a:t>Ministerio del Deporte</a:t>
            </a:r>
            <a:endParaRPr sz="1500" b="1" i="0" u="none" strike="noStrike" cap="none" dirty="0">
              <a:solidFill>
                <a:schemeClr val="lt1"/>
              </a:solidFill>
              <a:latin typeface="Arial"/>
              <a:ea typeface="Arial"/>
              <a:cs typeface="Arial"/>
              <a:sym typeface="Arial"/>
            </a:endParaRPr>
          </a:p>
        </p:txBody>
      </p:sp>
      <p:sp>
        <p:nvSpPr>
          <p:cNvPr id="15" name="Google Shape;109;p4"/>
          <p:cNvSpPr txBox="1"/>
          <p:nvPr/>
        </p:nvSpPr>
        <p:spPr>
          <a:xfrm>
            <a:off x="368638" y="6091075"/>
            <a:ext cx="43614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500" b="1" dirty="0">
                <a:solidFill>
                  <a:schemeClr val="lt1"/>
                </a:solidFill>
              </a:rPr>
              <a:t>Ministerio del Deporte</a:t>
            </a:r>
            <a:endParaRPr sz="1500" b="1" i="0" u="none" strike="noStrike" cap="none" dirty="0">
              <a:solidFill>
                <a:schemeClr val="lt1"/>
              </a:solidFill>
              <a:latin typeface="Arial"/>
              <a:ea typeface="Arial"/>
              <a:cs typeface="Arial"/>
              <a:sym typeface="Arial"/>
            </a:endParaRPr>
          </a:p>
        </p:txBody>
      </p:sp>
      <p:sp>
        <p:nvSpPr>
          <p:cNvPr id="8" name="Google Shape;118;p3"/>
          <p:cNvSpPr txBox="1"/>
          <p:nvPr/>
        </p:nvSpPr>
        <p:spPr>
          <a:xfrm>
            <a:off x="292438" y="6122800"/>
            <a:ext cx="4361535"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sz="1500" b="0" i="0" u="none" strike="noStrike" cap="none" dirty="0">
                <a:solidFill>
                  <a:schemeClr val="bg1"/>
                </a:solidFill>
                <a:latin typeface="Arial"/>
                <a:ea typeface="Arial"/>
                <a:cs typeface="Arial"/>
                <a:sym typeface="Arial"/>
              </a:rPr>
              <a:t>Ministerio del Deporte</a:t>
            </a:r>
            <a:endParaRPr sz="1500" b="0" i="0" u="none" strike="noStrike" cap="none" dirty="0">
              <a:solidFill>
                <a:schemeClr val="bg1"/>
              </a:solidFill>
              <a:latin typeface="Arial"/>
              <a:ea typeface="Arial"/>
              <a:cs typeface="Arial"/>
              <a:sym typeface="Arial"/>
            </a:endParaRPr>
          </a:p>
        </p:txBody>
      </p:sp>
      <p:sp>
        <p:nvSpPr>
          <p:cNvPr id="14" name="Rectángulo 13"/>
          <p:cNvSpPr/>
          <p:nvPr/>
        </p:nvSpPr>
        <p:spPr>
          <a:xfrm>
            <a:off x="1246385" y="2222309"/>
            <a:ext cx="843201" cy="341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4694960" y="1685496"/>
            <a:ext cx="1009848" cy="707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p:cNvSpPr/>
          <p:nvPr/>
        </p:nvSpPr>
        <p:spPr>
          <a:xfrm>
            <a:off x="1968281" y="4754610"/>
            <a:ext cx="1009848" cy="707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12618"/>
          <a:stretch/>
        </p:blipFill>
        <p:spPr>
          <a:xfrm>
            <a:off x="0" y="0"/>
            <a:ext cx="8789158" cy="6858000"/>
          </a:xfrm>
          <a:prstGeom prst="rect">
            <a:avLst/>
          </a:prstGeom>
        </p:spPr>
      </p:pic>
      <p:pic>
        <p:nvPicPr>
          <p:cNvPr id="19" name="Google Shape;108;p4"/>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0" name="Google Shape;100;p2"/>
          <p:cNvSpPr txBox="1"/>
          <p:nvPr/>
        </p:nvSpPr>
        <p:spPr>
          <a:xfrm>
            <a:off x="6782938" y="2784880"/>
            <a:ext cx="5013278" cy="2400617"/>
          </a:xfrm>
          <a:prstGeom prst="rect">
            <a:avLst/>
          </a:prstGeom>
          <a:noFill/>
          <a:ln>
            <a:noFill/>
          </a:ln>
        </p:spPr>
        <p:txBody>
          <a:bodyPr spcFirstLastPara="1" wrap="square" lIns="91425" tIns="45700" rIns="91425" bIns="45700" anchor="t" anchorCtr="0">
            <a:spAutoFit/>
          </a:bodyPr>
          <a:lstStyle/>
          <a:p>
            <a:pPr lvl="0" algn="ctr">
              <a:buSzPts val="5000"/>
            </a:pPr>
            <a:r>
              <a:rPr lang="es-EC" sz="5000" b="1" dirty="0">
                <a:solidFill>
                  <a:schemeClr val="bg1"/>
                </a:solidFill>
                <a:latin typeface="Calibri" panose="020F0502020204030204" pitchFamily="34" charset="0"/>
                <a:cs typeface="Calibri" panose="020F0502020204030204" pitchFamily="34" charset="0"/>
              </a:rPr>
              <a:t>Sede Administrativa</a:t>
            </a:r>
            <a:r>
              <a:rPr lang="es-EC" sz="5000" dirty="0">
                <a:solidFill>
                  <a:schemeClr val="bg1"/>
                </a:solidFill>
                <a:latin typeface="Calibri" panose="020F0502020204030204" pitchFamily="34" charset="0"/>
                <a:cs typeface="Calibri" panose="020F0502020204030204" pitchFamily="34" charset="0"/>
              </a:rPr>
              <a:t> </a:t>
            </a:r>
            <a:br>
              <a:rPr lang="es-EC" sz="5000" dirty="0">
                <a:solidFill>
                  <a:schemeClr val="bg1"/>
                </a:solidFill>
                <a:latin typeface="Calibri" panose="020F0502020204030204" pitchFamily="34" charset="0"/>
                <a:cs typeface="Calibri" panose="020F0502020204030204" pitchFamily="34" charset="0"/>
              </a:rPr>
            </a:br>
            <a:endParaRPr sz="5000" b="0" i="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21"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chemeClr val="bg1"/>
                </a:solidFill>
                <a:latin typeface="Arial"/>
                <a:ea typeface="Arial"/>
                <a:cs typeface="Arial"/>
                <a:sym typeface="Arial"/>
              </a:rPr>
              <a:t>Coordinación Zonal 7 - Deporte</a:t>
            </a:r>
            <a:endParaRPr b="1" i="0" u="none" strike="noStrike" cap="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3811811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0" y="0"/>
            <a:ext cx="12193084" cy="6856897"/>
          </a:xfrm>
          <a:prstGeom prst="rect">
            <a:avLst/>
          </a:prstGeom>
          <a:noFill/>
          <a:ln>
            <a:noFill/>
          </a:ln>
        </p:spPr>
      </p:pic>
      <p:sp>
        <p:nvSpPr>
          <p:cNvPr id="2" name="Rectángulo 1"/>
          <p:cNvSpPr/>
          <p:nvPr/>
        </p:nvSpPr>
        <p:spPr>
          <a:xfrm>
            <a:off x="1078174" y="1683105"/>
            <a:ext cx="8407019" cy="2585323"/>
          </a:xfrm>
          <a:prstGeom prst="rect">
            <a:avLst/>
          </a:prstGeom>
        </p:spPr>
        <p:txBody>
          <a:bodyPr wrap="square">
            <a:spAutoFit/>
          </a:bodyPr>
          <a:lstStyle/>
          <a:p>
            <a:pPr algn="just"/>
            <a:r>
              <a:rPr lang="es-ES" sz="1800" b="1" dirty="0">
                <a:solidFill>
                  <a:schemeClr val="tx1"/>
                </a:solidFill>
                <a:latin typeface="Calibri" panose="020F0502020204030204" pitchFamily="34" charset="0"/>
                <a:cs typeface="Calibri" panose="020F0502020204030204" pitchFamily="34" charset="0"/>
              </a:rPr>
              <a:t>Dirección: </a:t>
            </a:r>
            <a:r>
              <a:rPr lang="es-ES" sz="1800" dirty="0">
                <a:solidFill>
                  <a:schemeClr val="tx1"/>
                </a:solidFill>
                <a:latin typeface="Calibri" panose="020F0502020204030204" pitchFamily="34" charset="0"/>
                <a:cs typeface="Calibri" panose="020F0502020204030204" pitchFamily="34" charset="0"/>
              </a:rPr>
              <a:t>La Coordinación Zonal </a:t>
            </a:r>
            <a:r>
              <a:rPr lang="es-ES" sz="1800" dirty="0" smtClean="0">
                <a:solidFill>
                  <a:schemeClr val="tx1"/>
                </a:solidFill>
                <a:latin typeface="Calibri" panose="020F0502020204030204" pitchFamily="34" charset="0"/>
                <a:cs typeface="Calibri" panose="020F0502020204030204" pitchFamily="34" charset="0"/>
              </a:rPr>
              <a:t>7 </a:t>
            </a:r>
            <a:r>
              <a:rPr lang="es-ES" sz="1800" dirty="0">
                <a:solidFill>
                  <a:schemeClr val="tx1"/>
                </a:solidFill>
                <a:latin typeface="Calibri" panose="020F0502020204030204" pitchFamily="34" charset="0"/>
                <a:cs typeface="Calibri" panose="020F0502020204030204" pitchFamily="34" charset="0"/>
              </a:rPr>
              <a:t>del Ministerio del Deporte se domicilia</a:t>
            </a:r>
            <a:br>
              <a:rPr lang="es-E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en la provincia del </a:t>
            </a:r>
            <a:r>
              <a:rPr lang="es-ES" sz="1800" dirty="0" smtClean="0">
                <a:solidFill>
                  <a:schemeClr val="tx1"/>
                </a:solidFill>
                <a:latin typeface="Calibri" panose="020F0502020204030204" pitchFamily="34" charset="0"/>
                <a:cs typeface="Calibri" panose="020F0502020204030204" pitchFamily="34" charset="0"/>
              </a:rPr>
              <a:t>Zamora Chinchipe, </a:t>
            </a:r>
            <a:r>
              <a:rPr lang="es-ES" sz="1800" dirty="0">
                <a:solidFill>
                  <a:schemeClr val="tx1"/>
                </a:solidFill>
                <a:latin typeface="Calibri" panose="020F0502020204030204" pitchFamily="34" charset="0"/>
                <a:cs typeface="Calibri" panose="020F0502020204030204" pitchFamily="34" charset="0"/>
              </a:rPr>
              <a:t>cantón </a:t>
            </a:r>
            <a:r>
              <a:rPr lang="es-ES" sz="1800" dirty="0" smtClean="0">
                <a:solidFill>
                  <a:schemeClr val="tx1"/>
                </a:solidFill>
                <a:latin typeface="Calibri" panose="020F0502020204030204" pitchFamily="34" charset="0"/>
                <a:cs typeface="Calibri" panose="020F0502020204030204" pitchFamily="34" charset="0"/>
              </a:rPr>
              <a:t>Zamora, </a:t>
            </a:r>
            <a:r>
              <a:rPr lang="es-ES" sz="1800" dirty="0">
                <a:solidFill>
                  <a:schemeClr val="tx1"/>
                </a:solidFill>
                <a:latin typeface="Calibri" panose="020F0502020204030204" pitchFamily="34" charset="0"/>
                <a:cs typeface="Calibri" panose="020F0502020204030204" pitchFamily="34" charset="0"/>
              </a:rPr>
              <a:t>parroquia </a:t>
            </a:r>
            <a:r>
              <a:rPr lang="es-ES" sz="1800" dirty="0" smtClean="0">
                <a:solidFill>
                  <a:schemeClr val="tx1"/>
                </a:solidFill>
                <a:latin typeface="Calibri" panose="020F0502020204030204" pitchFamily="34" charset="0"/>
                <a:cs typeface="Calibri" panose="020F0502020204030204" pitchFamily="34" charset="0"/>
              </a:rPr>
              <a:t>Zamora, </a:t>
            </a:r>
            <a:r>
              <a:rPr lang="es-ES" sz="1800" dirty="0">
                <a:solidFill>
                  <a:schemeClr val="tx1"/>
                </a:solidFill>
                <a:latin typeface="Calibri" panose="020F0502020204030204" pitchFamily="34" charset="0"/>
                <a:cs typeface="Calibri" panose="020F0502020204030204" pitchFamily="34" charset="0"/>
              </a:rPr>
              <a:t>en la </a:t>
            </a:r>
            <a:r>
              <a:rPr lang="es-ES" sz="1800" dirty="0" smtClean="0">
                <a:solidFill>
                  <a:schemeClr val="tx1"/>
                </a:solidFill>
                <a:latin typeface="Calibri" panose="020F0502020204030204" pitchFamily="34" charset="0"/>
                <a:cs typeface="Calibri" panose="020F0502020204030204" pitchFamily="34" charset="0"/>
              </a:rPr>
              <a:t>Av. Eugenio Espejo y Fernando de Benavente a una cuadra de la Casa de la Cultura Núcleo de Zamora Chinchipe. </a:t>
            </a:r>
            <a:endParaRPr lang="es-ES" sz="1800" dirty="0">
              <a:solidFill>
                <a:schemeClr val="tx1"/>
              </a:solidFill>
              <a:latin typeface="Calibri" panose="020F0502020204030204" pitchFamily="34" charset="0"/>
              <a:cs typeface="Calibri" panose="020F0502020204030204" pitchFamily="34" charset="0"/>
            </a:endParaRPr>
          </a:p>
          <a:p>
            <a:pPr algn="just"/>
            <a:endParaRPr lang="es-ES" sz="1800" b="1" dirty="0">
              <a:solidFill>
                <a:schemeClr val="tx1"/>
              </a:solidFill>
              <a:latin typeface="Calibri" panose="020F0502020204030204" pitchFamily="34" charset="0"/>
              <a:cs typeface="Calibri" panose="020F0502020204030204" pitchFamily="34" charset="0"/>
            </a:endParaRPr>
          </a:p>
          <a:p>
            <a:pPr algn="just"/>
            <a:r>
              <a:rPr lang="es-ES" sz="1800" b="1" dirty="0" smtClean="0">
                <a:solidFill>
                  <a:schemeClr val="tx1"/>
                </a:solidFill>
                <a:latin typeface="Calibri" panose="020F0502020204030204" pitchFamily="34" charset="0"/>
                <a:cs typeface="Calibri" panose="020F0502020204030204" pitchFamily="34" charset="0"/>
              </a:rPr>
              <a:t>Página </a:t>
            </a:r>
            <a:r>
              <a:rPr lang="es-ES" sz="1800" b="1" dirty="0">
                <a:solidFill>
                  <a:schemeClr val="tx1"/>
                </a:solidFill>
                <a:latin typeface="Calibri" panose="020F0502020204030204" pitchFamily="34" charset="0"/>
                <a:cs typeface="Calibri" panose="020F0502020204030204" pitchFamily="34" charset="0"/>
              </a:rPr>
              <a:t>Web: </a:t>
            </a:r>
            <a:r>
              <a:rPr lang="es-ES" sz="1800" dirty="0" smtClean="0">
                <a:solidFill>
                  <a:schemeClr val="tx1"/>
                </a:solidFill>
                <a:latin typeface="Calibri" panose="020F0502020204030204" pitchFamily="34" charset="0"/>
                <a:cs typeface="Calibri" panose="020F0502020204030204" pitchFamily="34" charset="0"/>
                <a:hlinkClick r:id="rId4"/>
              </a:rPr>
              <a:t>www.deporte.gob.ec</a:t>
            </a:r>
            <a:endParaRPr lang="es-ES" sz="1800" dirty="0" smtClean="0">
              <a:solidFill>
                <a:schemeClr val="tx1"/>
              </a:solidFill>
              <a:latin typeface="Calibri" panose="020F0502020204030204" pitchFamily="34" charset="0"/>
              <a:cs typeface="Calibri" panose="020F0502020204030204" pitchFamily="34" charset="0"/>
            </a:endParaRPr>
          </a:p>
          <a:p>
            <a:pPr algn="just"/>
            <a:endParaRPr lang="es-ES" sz="1800" dirty="0">
              <a:solidFill>
                <a:schemeClr val="tx1"/>
              </a:solidFill>
              <a:latin typeface="Calibri" panose="020F0502020204030204" pitchFamily="34" charset="0"/>
              <a:cs typeface="Calibri" panose="020F0502020204030204" pitchFamily="34" charset="0"/>
            </a:endParaRPr>
          </a:p>
          <a:p>
            <a:r>
              <a:rPr lang="es-ES" sz="1800" b="1" dirty="0" smtClean="0">
                <a:solidFill>
                  <a:schemeClr val="tx1"/>
                </a:solidFill>
                <a:latin typeface="Calibri" panose="020F0502020204030204" pitchFamily="34" charset="0"/>
                <a:cs typeface="Calibri" panose="020F0502020204030204" pitchFamily="34" charset="0"/>
              </a:rPr>
              <a:t>Teléfono</a:t>
            </a:r>
            <a:r>
              <a:rPr lang="es-ES" sz="1800" b="1" dirty="0">
                <a:solidFill>
                  <a:schemeClr val="tx1"/>
                </a:solidFill>
                <a:latin typeface="Calibri" panose="020F0502020204030204" pitchFamily="34" charset="0"/>
                <a:cs typeface="Calibri" panose="020F0502020204030204" pitchFamily="34" charset="0"/>
              </a:rPr>
              <a:t>: </a:t>
            </a:r>
            <a:r>
              <a:rPr lang="es-ES" sz="1800" dirty="0" smtClean="0">
                <a:solidFill>
                  <a:schemeClr val="tx1"/>
                </a:solidFill>
                <a:latin typeface="Calibri" panose="020F0502020204030204" pitchFamily="34" charset="0"/>
                <a:cs typeface="Calibri" panose="020F0502020204030204" pitchFamily="34" charset="0"/>
              </a:rPr>
              <a:t>023969200</a:t>
            </a:r>
            <a:r>
              <a:rPr lang="es-ES" sz="1800" dirty="0">
                <a:solidFill>
                  <a:schemeClr val="tx1"/>
                </a:solidFill>
                <a:latin typeface="Calibri" panose="020F0502020204030204" pitchFamily="34" charset="0"/>
                <a:cs typeface="Calibri" panose="020F0502020204030204" pitchFamily="34" charset="0"/>
              </a:rPr>
              <a:t/>
            </a:r>
            <a:br>
              <a:rPr lang="es-ES" sz="1800" dirty="0">
                <a:solidFill>
                  <a:schemeClr val="tx1"/>
                </a:solidFill>
                <a:latin typeface="Calibri" panose="020F0502020204030204" pitchFamily="34" charset="0"/>
                <a:cs typeface="Calibri" panose="020F0502020204030204" pitchFamily="34" charset="0"/>
              </a:rPr>
            </a:br>
            <a:endParaRPr lang="es-EC" sz="1800" dirty="0">
              <a:solidFill>
                <a:schemeClr val="tx1"/>
              </a:solidFill>
              <a:latin typeface="Calibri" panose="020F0502020204030204" pitchFamily="34" charset="0"/>
              <a:cs typeface="Calibri" panose="020F0502020204030204" pitchFamily="34" charset="0"/>
            </a:endParaRPr>
          </a:p>
        </p:txBody>
      </p:sp>
      <p:sp>
        <p:nvSpPr>
          <p:cNvPr id="6" name="Rectángulo 5"/>
          <p:cNvSpPr/>
          <p:nvPr/>
        </p:nvSpPr>
        <p:spPr>
          <a:xfrm>
            <a:off x="441278" y="518387"/>
            <a:ext cx="6096000" cy="646331"/>
          </a:xfrm>
          <a:prstGeom prst="rect">
            <a:avLst/>
          </a:prstGeom>
        </p:spPr>
        <p:txBody>
          <a:bodyPr>
            <a:spAutoFit/>
          </a:bodyPr>
          <a:lstStyle/>
          <a:p>
            <a:r>
              <a:rPr lang="es-EC" sz="1800" b="1" dirty="0" smtClean="0">
                <a:solidFill>
                  <a:srgbClr val="212D5A"/>
                </a:solidFill>
                <a:latin typeface="Arial-BoldMT"/>
              </a:rPr>
              <a:t>Sede Administrativa </a:t>
            </a:r>
            <a:r>
              <a:rPr lang="es-EC" sz="1800" dirty="0"/>
              <a:t/>
            </a:r>
            <a:br>
              <a:rPr lang="es-EC" sz="1800" dirty="0"/>
            </a:br>
            <a:endParaRPr lang="es-EC" sz="1800" dirty="0"/>
          </a:p>
        </p:txBody>
      </p:sp>
      <p:sp>
        <p:nvSpPr>
          <p:cNvPr id="10"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rgbClr val="212D5A"/>
                </a:solidFill>
                <a:latin typeface="Arial"/>
                <a:ea typeface="Arial"/>
                <a:cs typeface="Arial"/>
                <a:sym typeface="Arial"/>
              </a:rPr>
              <a:t>Coordinación Zonal 7 - Deporte</a:t>
            </a:r>
            <a:endParaRPr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54623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9" name="Google Shape;109;p4"/>
          <p:cNvSpPr txBox="1"/>
          <p:nvPr/>
        </p:nvSpPr>
        <p:spPr>
          <a:xfrm>
            <a:off x="292438" y="6122800"/>
            <a:ext cx="43614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500" b="1" dirty="0">
                <a:solidFill>
                  <a:schemeClr val="lt1"/>
                </a:solidFill>
              </a:rPr>
              <a:t>Ministerio del Deporte</a:t>
            </a:r>
            <a:endParaRPr sz="1500" b="1" i="0" u="none" strike="noStrike" cap="none" dirty="0">
              <a:solidFill>
                <a:schemeClr val="lt1"/>
              </a:solidFill>
              <a:latin typeface="Arial"/>
              <a:ea typeface="Arial"/>
              <a:cs typeface="Arial"/>
              <a:sym typeface="Arial"/>
            </a:endParaRPr>
          </a:p>
        </p:txBody>
      </p:sp>
      <p:sp>
        <p:nvSpPr>
          <p:cNvPr id="9" name="Google Shape;109;p4"/>
          <p:cNvSpPr txBox="1"/>
          <p:nvPr/>
        </p:nvSpPr>
        <p:spPr>
          <a:xfrm>
            <a:off x="444838" y="6275200"/>
            <a:ext cx="43614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500" b="1" dirty="0">
                <a:solidFill>
                  <a:schemeClr val="lt1"/>
                </a:solidFill>
              </a:rPr>
              <a:t>Ministerio del Deporte</a:t>
            </a:r>
            <a:endParaRPr sz="1500" b="1" i="0" u="none" strike="noStrike" cap="none" dirty="0">
              <a:solidFill>
                <a:schemeClr val="lt1"/>
              </a:solidFill>
              <a:latin typeface="Arial"/>
              <a:ea typeface="Arial"/>
              <a:cs typeface="Arial"/>
              <a:sym typeface="Arial"/>
            </a:endParaRPr>
          </a:p>
        </p:txBody>
      </p:sp>
      <p:sp>
        <p:nvSpPr>
          <p:cNvPr id="15" name="Google Shape;109;p4"/>
          <p:cNvSpPr txBox="1"/>
          <p:nvPr/>
        </p:nvSpPr>
        <p:spPr>
          <a:xfrm>
            <a:off x="368638" y="6091075"/>
            <a:ext cx="43614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500" b="1" dirty="0">
                <a:solidFill>
                  <a:schemeClr val="lt1"/>
                </a:solidFill>
              </a:rPr>
              <a:t>Ministerio del Deporte</a:t>
            </a:r>
            <a:endParaRPr sz="1500" b="1" i="0" u="none" strike="noStrike" cap="none" dirty="0">
              <a:solidFill>
                <a:schemeClr val="lt1"/>
              </a:solidFill>
              <a:latin typeface="Arial"/>
              <a:ea typeface="Arial"/>
              <a:cs typeface="Arial"/>
              <a:sym typeface="Arial"/>
            </a:endParaRPr>
          </a:p>
        </p:txBody>
      </p:sp>
      <p:sp>
        <p:nvSpPr>
          <p:cNvPr id="8" name="Google Shape;118;p3"/>
          <p:cNvSpPr txBox="1"/>
          <p:nvPr/>
        </p:nvSpPr>
        <p:spPr>
          <a:xfrm>
            <a:off x="292438" y="6122800"/>
            <a:ext cx="4361535"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sz="1500" b="0" i="0" u="none" strike="noStrike" cap="none" dirty="0">
                <a:solidFill>
                  <a:schemeClr val="bg1"/>
                </a:solidFill>
                <a:latin typeface="Arial"/>
                <a:ea typeface="Arial"/>
                <a:cs typeface="Arial"/>
                <a:sym typeface="Arial"/>
              </a:rPr>
              <a:t>Ministerio del Deporte</a:t>
            </a:r>
            <a:endParaRPr sz="1500" b="0" i="0" u="none" strike="noStrike" cap="none" dirty="0">
              <a:solidFill>
                <a:schemeClr val="bg1"/>
              </a:solidFill>
              <a:latin typeface="Arial"/>
              <a:ea typeface="Arial"/>
              <a:cs typeface="Arial"/>
              <a:sym typeface="Arial"/>
            </a:endParaRPr>
          </a:p>
        </p:txBody>
      </p:sp>
      <p:sp>
        <p:nvSpPr>
          <p:cNvPr id="14" name="Rectángulo 13"/>
          <p:cNvSpPr/>
          <p:nvPr/>
        </p:nvSpPr>
        <p:spPr>
          <a:xfrm>
            <a:off x="1246385" y="2222309"/>
            <a:ext cx="843201" cy="341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4694960" y="1685496"/>
            <a:ext cx="1009848" cy="707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p:cNvSpPr/>
          <p:nvPr/>
        </p:nvSpPr>
        <p:spPr>
          <a:xfrm>
            <a:off x="1968281" y="4754610"/>
            <a:ext cx="1009848" cy="707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chemeClr val="bg1"/>
                </a:solidFill>
                <a:latin typeface="Arial"/>
                <a:ea typeface="Arial"/>
                <a:cs typeface="Arial"/>
                <a:sym typeface="Arial"/>
              </a:rPr>
              <a:t>Coordinación Zonal 7 - Deporte</a:t>
            </a:r>
            <a:endParaRPr b="1" i="0" u="none" strike="noStrike" cap="none" dirty="0">
              <a:solidFill>
                <a:schemeClr val="bg1"/>
              </a:solidFill>
              <a:latin typeface="Arial"/>
              <a:ea typeface="Arial"/>
              <a:cs typeface="Arial"/>
              <a:sym typeface="Arial"/>
            </a:endParaRPr>
          </a:p>
        </p:txBody>
      </p:sp>
      <p:pic>
        <p:nvPicPr>
          <p:cNvPr id="1026" name="Picture 2" descr="Imagen"/>
          <p:cNvPicPr>
            <a:picLocks noChangeAspect="1" noChangeArrowheads="1"/>
          </p:cNvPicPr>
          <p:nvPr/>
        </p:nvPicPr>
        <p:blipFill rotWithShape="1">
          <a:blip r:embed="rId3">
            <a:extLst>
              <a:ext uri="{28A0092B-C50C-407E-A947-70E740481C1C}">
                <a14:useLocalDpi xmlns:a14="http://schemas.microsoft.com/office/drawing/2010/main" val="0"/>
              </a:ext>
            </a:extLst>
          </a:blip>
          <a:srcRect l="4615" r="12538"/>
          <a:stretch/>
        </p:blipFill>
        <p:spPr bwMode="auto">
          <a:xfrm>
            <a:off x="0" y="1"/>
            <a:ext cx="10100603"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2" name="Google Shape;108;p4"/>
          <p:cNvPicPr preferRelativeResize="0"/>
          <p:nvPr/>
        </p:nvPicPr>
        <p:blipFill rotWithShape="1">
          <a:blip r:embed="rId4">
            <a:alphaModFix/>
          </a:blip>
          <a:srcRect/>
          <a:stretch/>
        </p:blipFill>
        <p:spPr>
          <a:xfrm>
            <a:off x="0" y="1"/>
            <a:ext cx="12192000" cy="6858000"/>
          </a:xfrm>
          <a:prstGeom prst="rect">
            <a:avLst/>
          </a:prstGeom>
          <a:noFill/>
          <a:ln>
            <a:noFill/>
          </a:ln>
        </p:spPr>
      </p:pic>
      <p:sp>
        <p:nvSpPr>
          <p:cNvPr id="23" name="Google Shape;111;p4"/>
          <p:cNvSpPr txBox="1"/>
          <p:nvPr/>
        </p:nvSpPr>
        <p:spPr>
          <a:xfrm>
            <a:off x="6628216" y="2880706"/>
            <a:ext cx="5258984" cy="1631175"/>
          </a:xfrm>
          <a:prstGeom prst="rect">
            <a:avLst/>
          </a:prstGeom>
          <a:noFill/>
          <a:ln>
            <a:noFill/>
          </a:ln>
        </p:spPr>
        <p:txBody>
          <a:bodyPr spcFirstLastPara="1" wrap="square" lIns="91425" tIns="45700" rIns="91425" bIns="45700" anchor="t" anchorCtr="0">
            <a:spAutoFit/>
          </a:bodyPr>
          <a:lstStyle/>
          <a:p>
            <a:pPr algn="ctr">
              <a:buSzPts val="5000"/>
            </a:pPr>
            <a:r>
              <a:rPr lang="es-ES" sz="5000" b="1" dirty="0" smtClean="0">
                <a:solidFill>
                  <a:schemeClr val="bg1"/>
                </a:solidFill>
                <a:latin typeface="Calibri" panose="020F0502020204030204" pitchFamily="34" charset="0"/>
                <a:cs typeface="Calibri" panose="020F0502020204030204" pitchFamily="34" charset="0"/>
              </a:rPr>
              <a:t>Articulación de la </a:t>
            </a:r>
          </a:p>
          <a:p>
            <a:pPr algn="ctr">
              <a:buSzPts val="5000"/>
            </a:pPr>
            <a:r>
              <a:rPr lang="es-ES" sz="5000" b="1" dirty="0" smtClean="0">
                <a:solidFill>
                  <a:schemeClr val="bg1"/>
                </a:solidFill>
                <a:latin typeface="Calibri" panose="020F0502020204030204" pitchFamily="34" charset="0"/>
                <a:cs typeface="Calibri" panose="020F0502020204030204" pitchFamily="34" charset="0"/>
              </a:rPr>
              <a:t>Política Publica</a:t>
            </a:r>
            <a:endParaRPr sz="5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4708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0" y="0"/>
            <a:ext cx="12193084" cy="6856897"/>
          </a:xfrm>
          <a:prstGeom prst="rect">
            <a:avLst/>
          </a:prstGeom>
          <a:noFill/>
          <a:ln>
            <a:noFill/>
          </a:ln>
        </p:spPr>
      </p:pic>
      <p:sp>
        <p:nvSpPr>
          <p:cNvPr id="6" name="Rectángulo 5"/>
          <p:cNvSpPr/>
          <p:nvPr/>
        </p:nvSpPr>
        <p:spPr>
          <a:xfrm>
            <a:off x="441278" y="518387"/>
            <a:ext cx="6096000" cy="923330"/>
          </a:xfrm>
          <a:prstGeom prst="rect">
            <a:avLst/>
          </a:prstGeom>
        </p:spPr>
        <p:txBody>
          <a:bodyPr>
            <a:spAutoFit/>
          </a:bodyPr>
          <a:lstStyle/>
          <a:p>
            <a:r>
              <a:rPr lang="es-ES" sz="1800" b="1" dirty="0"/>
              <a:t>Articulación de las Políticas Públicas</a:t>
            </a:r>
            <a:r>
              <a:rPr lang="es-ES" sz="1800" dirty="0"/>
              <a:t> </a:t>
            </a:r>
            <a:br>
              <a:rPr lang="es-ES" sz="1800" dirty="0"/>
            </a:br>
            <a:r>
              <a:rPr lang="es-EC" sz="1800" dirty="0"/>
              <a:t/>
            </a:r>
            <a:br>
              <a:rPr lang="es-EC" sz="1800" dirty="0"/>
            </a:br>
            <a:endParaRPr lang="es-EC" sz="1800" dirty="0"/>
          </a:p>
        </p:txBody>
      </p:sp>
      <p:sp>
        <p:nvSpPr>
          <p:cNvPr id="10"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rgbClr val="212D5A"/>
                </a:solidFill>
                <a:latin typeface="Arial"/>
                <a:ea typeface="Arial"/>
                <a:cs typeface="Arial"/>
                <a:sym typeface="Arial"/>
              </a:rPr>
              <a:t>Coordinación Zonal 7 - Deporte</a:t>
            </a:r>
            <a:endParaRPr b="1" i="0" u="none" strike="noStrike" cap="none" dirty="0">
              <a:solidFill>
                <a:srgbClr val="000000"/>
              </a:solidFill>
              <a:latin typeface="Arial"/>
              <a:ea typeface="Arial"/>
              <a:cs typeface="Arial"/>
              <a:sym typeface="Arial"/>
            </a:endParaRPr>
          </a:p>
        </p:txBody>
      </p:sp>
      <p:sp>
        <p:nvSpPr>
          <p:cNvPr id="5" name="Rectangle 1"/>
          <p:cNvSpPr>
            <a:spLocks noChangeArrowheads="1"/>
          </p:cNvSpPr>
          <p:nvPr/>
        </p:nvSpPr>
        <p:spPr bwMode="auto">
          <a:xfrm>
            <a:off x="1400370" y="16130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smtClean="0">
                <a:ln>
                  <a:noFill/>
                </a:ln>
                <a:solidFill>
                  <a:schemeClr val="tx1"/>
                </a:solidFill>
                <a:effectLst/>
                <a:latin typeface="Arial" panose="020B0604020202020204" pitchFamily="34" charset="0"/>
              </a:rPr>
              <a:t/>
            </a:r>
            <a:br>
              <a:rPr kumimoji="0" lang="es-EC" altLang="es-EC" sz="1800" b="0" i="0" u="none" strike="noStrike" cap="none" normalizeH="0" baseline="0" smtClean="0">
                <a:ln>
                  <a:noFill/>
                </a:ln>
                <a:solidFill>
                  <a:schemeClr val="tx1"/>
                </a:solidFill>
                <a:effectLst/>
                <a:latin typeface="Arial" panose="020B0604020202020204" pitchFamily="34" charset="0"/>
              </a:rPr>
            </a:b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811463308"/>
              </p:ext>
            </p:extLst>
          </p:nvPr>
        </p:nvGraphicFramePr>
        <p:xfrm>
          <a:off x="1867725" y="2469280"/>
          <a:ext cx="7535582" cy="2457562"/>
        </p:xfrm>
        <a:graphic>
          <a:graphicData uri="http://schemas.openxmlformats.org/drawingml/2006/table">
            <a:tbl>
              <a:tblPr firstRow="1" firstCol="1" lastRow="1" lastCol="1" bandRow="1" bandCol="1">
                <a:tableStyleId>{BC89EF96-8CEA-46FF-86C4-4CE0E7609802}</a:tableStyleId>
              </a:tblPr>
              <a:tblGrid>
                <a:gridCol w="3318424"/>
                <a:gridCol w="2129051"/>
                <a:gridCol w="2088107"/>
              </a:tblGrid>
              <a:tr h="912739">
                <a:tc>
                  <a:txBody>
                    <a:bodyPr/>
                    <a:lstStyle/>
                    <a:p>
                      <a:pPr marL="45085" marR="41910" algn="just">
                        <a:lnSpc>
                          <a:spcPct val="115000"/>
                        </a:lnSpc>
                        <a:spcBef>
                          <a:spcPts val="5"/>
                        </a:spcBef>
                        <a:spcAft>
                          <a:spcPts val="0"/>
                        </a:spcAft>
                      </a:pPr>
                      <a:r>
                        <a:rPr lang="es-ES" sz="1400" b="0" dirty="0">
                          <a:effectLst/>
                          <a:latin typeface="Calibri" panose="020F0502020204030204" pitchFamily="34" charset="0"/>
                          <a:cs typeface="Calibri" panose="020F0502020204030204" pitchFamily="34" charset="0"/>
                        </a:rPr>
                        <a:t>1. Incrementar la participación de</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los deportistas ecuatorianos, en</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competencias</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nacionales</a:t>
                      </a:r>
                      <a:r>
                        <a:rPr lang="es-ES" sz="1400" b="0" spc="-25" dirty="0">
                          <a:effectLst/>
                          <a:latin typeface="Calibri" panose="020F0502020204030204" pitchFamily="34" charset="0"/>
                          <a:cs typeface="Calibri" panose="020F0502020204030204" pitchFamily="34" charset="0"/>
                        </a:rPr>
                        <a:t> </a:t>
                      </a:r>
                      <a:r>
                        <a:rPr lang="es-ES" sz="1400" b="0" dirty="0" smtClean="0">
                          <a:effectLst/>
                          <a:latin typeface="Calibri" panose="020F0502020204030204" pitchFamily="34" charset="0"/>
                          <a:cs typeface="Calibri" panose="020F0502020204030204" pitchFamily="34" charset="0"/>
                        </a:rPr>
                        <a:t>e</a:t>
                      </a:r>
                      <a:r>
                        <a:rPr lang="es-EC" sz="1800" b="0" baseline="0" dirty="0" smtClean="0">
                          <a:effectLst/>
                          <a:latin typeface="Calibri" panose="020F0502020204030204" pitchFamily="34" charset="0"/>
                          <a:cs typeface="Calibri" panose="020F0502020204030204" pitchFamily="34" charset="0"/>
                        </a:rPr>
                        <a:t> </a:t>
                      </a:r>
                      <a:r>
                        <a:rPr lang="es-ES" sz="1400" b="0" dirty="0" smtClean="0">
                          <a:effectLst/>
                          <a:latin typeface="Calibri" panose="020F0502020204030204" pitchFamily="34" charset="0"/>
                          <a:cs typeface="Calibri" panose="020F0502020204030204" pitchFamily="34" charset="0"/>
                        </a:rPr>
                        <a:t>Internacionales</a:t>
                      </a:r>
                      <a:r>
                        <a:rPr lang="es-ES" sz="1400" b="0" dirty="0">
                          <a:effectLst/>
                          <a:latin typeface="Calibri" panose="020F0502020204030204" pitchFamily="34" charset="0"/>
                          <a:cs typeface="Calibri" panose="020F0502020204030204" pitchFamily="34" charset="0"/>
                        </a:rPr>
                        <a:t>.</a:t>
                      </a:r>
                      <a:endParaRPr lang="es-EC"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rowSpan="3">
                  <a:txBody>
                    <a:bodyPr/>
                    <a:lstStyle/>
                    <a:p>
                      <a:pPr algn="just">
                        <a:spcBef>
                          <a:spcPts val="175"/>
                        </a:spcBef>
                        <a:spcAft>
                          <a:spcPts val="0"/>
                        </a:spcAft>
                      </a:pPr>
                      <a:r>
                        <a:rPr lang="es-ES" sz="2000" b="0" dirty="0">
                          <a:effectLst/>
                          <a:latin typeface="Calibri" panose="020F0502020204030204" pitchFamily="34" charset="0"/>
                          <a:cs typeface="Calibri" panose="020F0502020204030204" pitchFamily="34" charset="0"/>
                        </a:rPr>
                        <a:t> </a:t>
                      </a:r>
                      <a:endParaRPr lang="es-EC" sz="1800" b="0" dirty="0">
                        <a:effectLst/>
                        <a:latin typeface="Calibri" panose="020F0502020204030204" pitchFamily="34" charset="0"/>
                        <a:cs typeface="Calibri" panose="020F0502020204030204" pitchFamily="34" charset="0"/>
                      </a:endParaRPr>
                    </a:p>
                    <a:p>
                      <a:pPr algn="just">
                        <a:spcBef>
                          <a:spcPts val="5"/>
                        </a:spcBef>
                        <a:spcAft>
                          <a:spcPts val="0"/>
                        </a:spcAft>
                      </a:pPr>
                      <a:r>
                        <a:rPr lang="es-ES" sz="1400" b="0" dirty="0">
                          <a:effectLst/>
                          <a:latin typeface="Calibri" panose="020F0502020204030204" pitchFamily="34" charset="0"/>
                          <a:cs typeface="Calibri" panose="020F0502020204030204" pitchFamily="34" charset="0"/>
                        </a:rPr>
                        <a:t> </a:t>
                      </a:r>
                      <a:endParaRPr lang="es-EC" sz="1800" b="0" dirty="0">
                        <a:effectLst/>
                        <a:latin typeface="Calibri" panose="020F0502020204030204" pitchFamily="34" charset="0"/>
                        <a:cs typeface="Calibri" panose="020F0502020204030204" pitchFamily="34" charset="0"/>
                      </a:endParaRPr>
                    </a:p>
                    <a:p>
                      <a:pPr marL="45085" marR="140970" algn="ctr">
                        <a:lnSpc>
                          <a:spcPct val="115000"/>
                        </a:lnSpc>
                        <a:spcBef>
                          <a:spcPts val="5"/>
                        </a:spcBef>
                        <a:spcAft>
                          <a:spcPts val="0"/>
                        </a:spcAft>
                      </a:pPr>
                      <a:r>
                        <a:rPr lang="es-ES" sz="1400" b="0" dirty="0" smtClean="0">
                          <a:effectLst/>
                          <a:latin typeface="Calibri" panose="020F0502020204030204" pitchFamily="34" charset="0"/>
                          <a:cs typeface="Calibri" panose="020F0502020204030204" pitchFamily="34" charset="0"/>
                        </a:rPr>
                        <a:t>Potenciar las</a:t>
                      </a:r>
                      <a:r>
                        <a:rPr lang="es-ES" sz="1400" b="0" spc="5" baseline="0" dirty="0" smtClean="0">
                          <a:effectLst/>
                          <a:latin typeface="Calibri" panose="020F0502020204030204" pitchFamily="34" charset="0"/>
                          <a:cs typeface="Calibri" panose="020F0502020204030204" pitchFamily="34" charset="0"/>
                        </a:rPr>
                        <a:t> </a:t>
                      </a:r>
                      <a:r>
                        <a:rPr lang="es-ES" sz="1400" b="0" dirty="0" smtClean="0">
                          <a:effectLst/>
                          <a:latin typeface="Calibri" panose="020F0502020204030204" pitchFamily="34" charset="0"/>
                          <a:cs typeface="Calibri" panose="020F0502020204030204" pitchFamily="34" charset="0"/>
                        </a:rPr>
                        <a:t>capacidades </a:t>
                      </a:r>
                      <a:r>
                        <a:rPr lang="es-ES" sz="1400" b="0" dirty="0">
                          <a:effectLst/>
                          <a:latin typeface="Calibri" panose="020F0502020204030204" pitchFamily="34" charset="0"/>
                          <a:cs typeface="Calibri" panose="020F0502020204030204" pitchFamily="34" charset="0"/>
                        </a:rPr>
                        <a:t>de la</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ciudadanía y promover</a:t>
                      </a:r>
                      <a:r>
                        <a:rPr lang="es-ES" sz="1400" b="0" spc="-215" dirty="0">
                          <a:effectLst/>
                          <a:latin typeface="Calibri" panose="020F0502020204030204" pitchFamily="34" charset="0"/>
                          <a:cs typeface="Calibri" panose="020F0502020204030204" pitchFamily="34" charset="0"/>
                        </a:rPr>
                        <a:t> </a:t>
                      </a:r>
                      <a:r>
                        <a:rPr lang="es-ES" sz="1400" b="0" dirty="0" smtClean="0">
                          <a:effectLst/>
                          <a:latin typeface="Calibri" panose="020F0502020204030204" pitchFamily="34" charset="0"/>
                          <a:cs typeface="Calibri" panose="020F0502020204030204" pitchFamily="34" charset="0"/>
                        </a:rPr>
                        <a:t>una</a:t>
                      </a:r>
                      <a:r>
                        <a:rPr lang="es-ES" sz="1400" b="0" spc="5" baseline="0" dirty="0" smtClean="0">
                          <a:effectLst/>
                          <a:latin typeface="Calibri" panose="020F0502020204030204" pitchFamily="34" charset="0"/>
                          <a:cs typeface="Calibri" panose="020F0502020204030204" pitchFamily="34" charset="0"/>
                        </a:rPr>
                        <a:t> </a:t>
                      </a:r>
                      <a:r>
                        <a:rPr lang="es-ES" sz="1400" b="0" dirty="0" smtClean="0">
                          <a:effectLst/>
                          <a:latin typeface="Calibri" panose="020F0502020204030204" pitchFamily="34" charset="0"/>
                          <a:cs typeface="Calibri" panose="020F0502020204030204" pitchFamily="34" charset="0"/>
                        </a:rPr>
                        <a:t>educación</a:t>
                      </a:r>
                      <a:r>
                        <a:rPr lang="es-ES" sz="1400" b="0" spc="5" baseline="0" dirty="0" smtClean="0">
                          <a:effectLst/>
                          <a:latin typeface="Calibri" panose="020F0502020204030204" pitchFamily="34" charset="0"/>
                          <a:cs typeface="Calibri" panose="020F0502020204030204" pitchFamily="34" charset="0"/>
                        </a:rPr>
                        <a:t> </a:t>
                      </a:r>
                      <a:r>
                        <a:rPr lang="es-ES" sz="1400" b="0" dirty="0" smtClean="0">
                          <a:effectLst/>
                          <a:latin typeface="Calibri" panose="020F0502020204030204" pitchFamily="34" charset="0"/>
                          <a:cs typeface="Calibri" panose="020F0502020204030204" pitchFamily="34" charset="0"/>
                        </a:rPr>
                        <a:t>innovadora</a:t>
                      </a:r>
                      <a:r>
                        <a:rPr lang="es-ES" sz="1400" b="0" dirty="0">
                          <a:effectLst/>
                          <a:latin typeface="Calibri" panose="020F0502020204030204" pitchFamily="34" charset="0"/>
                          <a:cs typeface="Calibri" panose="020F0502020204030204" pitchFamily="34" charset="0"/>
                        </a:rPr>
                        <a:t>, inclusiva y</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de calidad en todos los</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niveles.</a:t>
                      </a:r>
                      <a:endParaRPr lang="es-EC"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rowSpan="3">
                  <a:txBody>
                    <a:bodyPr/>
                    <a:lstStyle/>
                    <a:p>
                      <a:pPr algn="just">
                        <a:spcBef>
                          <a:spcPts val="175"/>
                        </a:spcBef>
                        <a:spcAft>
                          <a:spcPts val="0"/>
                        </a:spcAft>
                      </a:pPr>
                      <a:r>
                        <a:rPr lang="es-ES" sz="2000" b="0" dirty="0">
                          <a:effectLst/>
                          <a:latin typeface="Calibri" panose="020F0502020204030204" pitchFamily="34" charset="0"/>
                          <a:cs typeface="Calibri" panose="020F0502020204030204" pitchFamily="34" charset="0"/>
                        </a:rPr>
                        <a:t> </a:t>
                      </a:r>
                      <a:endParaRPr lang="es-EC" sz="1800" b="0" dirty="0">
                        <a:effectLst/>
                        <a:latin typeface="Calibri" panose="020F0502020204030204" pitchFamily="34" charset="0"/>
                        <a:cs typeface="Calibri" panose="020F0502020204030204" pitchFamily="34" charset="0"/>
                      </a:endParaRPr>
                    </a:p>
                    <a:p>
                      <a:pPr algn="just">
                        <a:spcBef>
                          <a:spcPts val="175"/>
                        </a:spcBef>
                        <a:spcAft>
                          <a:spcPts val="0"/>
                        </a:spcAft>
                      </a:pPr>
                      <a:endParaRPr lang="es-ES" sz="1400" b="0" dirty="0" smtClean="0">
                        <a:effectLst/>
                        <a:latin typeface="Calibri" panose="020F0502020204030204" pitchFamily="34" charset="0"/>
                        <a:cs typeface="Calibri" panose="020F0502020204030204" pitchFamily="34" charset="0"/>
                      </a:endParaRPr>
                    </a:p>
                    <a:p>
                      <a:pPr algn="ctr">
                        <a:spcBef>
                          <a:spcPts val="175"/>
                        </a:spcBef>
                        <a:spcAft>
                          <a:spcPts val="0"/>
                        </a:spcAft>
                      </a:pPr>
                      <a:r>
                        <a:rPr lang="es-ES" sz="1400" b="0" dirty="0" smtClean="0">
                          <a:effectLst/>
                          <a:latin typeface="Calibri" panose="020F0502020204030204" pitchFamily="34" charset="0"/>
                          <a:cs typeface="Calibri" panose="020F0502020204030204" pitchFamily="34" charset="0"/>
                        </a:rPr>
                        <a:t>Impulsar </a:t>
                      </a:r>
                      <a:r>
                        <a:rPr lang="es-ES" sz="1400" b="0" dirty="0">
                          <a:effectLst/>
                          <a:latin typeface="Calibri" panose="020F0502020204030204" pitchFamily="34" charset="0"/>
                          <a:cs typeface="Calibri" panose="020F0502020204030204" pitchFamily="34" charset="0"/>
                        </a:rPr>
                        <a:t>la excelencia deportiva con</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igualdad de oportunidad, pertinencia</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territorial e infraestructura deportiva</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de</a:t>
                      </a:r>
                      <a:r>
                        <a:rPr lang="es-ES" sz="1400" b="0" spc="1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calidad.</a:t>
                      </a:r>
                      <a:endParaRPr lang="es-EC"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858235">
                <a:tc>
                  <a:txBody>
                    <a:bodyPr/>
                    <a:lstStyle/>
                    <a:p>
                      <a:pPr marL="45085" marR="144780" algn="just">
                        <a:lnSpc>
                          <a:spcPct val="115000"/>
                        </a:lnSpc>
                        <a:spcBef>
                          <a:spcPts val="535"/>
                        </a:spcBef>
                        <a:spcAft>
                          <a:spcPts val="0"/>
                        </a:spcAft>
                      </a:pPr>
                      <a:r>
                        <a:rPr lang="es-ES" sz="1400" b="0" dirty="0">
                          <a:effectLst/>
                          <a:latin typeface="Calibri" panose="020F0502020204030204" pitchFamily="34" charset="0"/>
                          <a:cs typeface="Calibri" panose="020F0502020204030204" pitchFamily="34" charset="0"/>
                        </a:rPr>
                        <a:t>2. Incrementar el porcentaje de</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atletas con discapacidad de alto</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rendimiento.</a:t>
                      </a:r>
                      <a:endParaRPr lang="es-EC"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vMerge="1">
                  <a:txBody>
                    <a:bodyPr/>
                    <a:lstStyle/>
                    <a:p>
                      <a:endParaRPr lang="es-EC"/>
                    </a:p>
                  </a:txBody>
                  <a:tcPr/>
                </a:tc>
                <a:tc vMerge="1">
                  <a:txBody>
                    <a:bodyPr/>
                    <a:lstStyle/>
                    <a:p>
                      <a:endParaRPr lang="es-EC"/>
                    </a:p>
                  </a:txBody>
                  <a:tcPr/>
                </a:tc>
              </a:tr>
              <a:tr h="686588">
                <a:tc>
                  <a:txBody>
                    <a:bodyPr/>
                    <a:lstStyle/>
                    <a:p>
                      <a:pPr marL="45085" marR="97155" algn="just">
                        <a:lnSpc>
                          <a:spcPct val="113000"/>
                        </a:lnSpc>
                        <a:spcBef>
                          <a:spcPts val="30"/>
                        </a:spcBef>
                        <a:spcAft>
                          <a:spcPts val="0"/>
                        </a:spcAft>
                      </a:pPr>
                      <a:r>
                        <a:rPr lang="es-ES" sz="1400" b="0" dirty="0">
                          <a:effectLst/>
                          <a:latin typeface="Calibri" panose="020F0502020204030204" pitchFamily="34" charset="0"/>
                          <a:cs typeface="Calibri" panose="020F0502020204030204" pitchFamily="34" charset="0"/>
                        </a:rPr>
                        <a:t>3. Incrementar la infraestructura</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deportiva</a:t>
                      </a:r>
                      <a:r>
                        <a:rPr lang="es-ES" sz="1400" b="0" spc="-2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con</a:t>
                      </a:r>
                      <a:r>
                        <a:rPr lang="es-ES" sz="1400" b="0" spc="-15" dirty="0">
                          <a:effectLst/>
                          <a:latin typeface="Calibri" panose="020F0502020204030204" pitchFamily="34" charset="0"/>
                          <a:cs typeface="Calibri" panose="020F0502020204030204" pitchFamily="34" charset="0"/>
                        </a:rPr>
                        <a:t> </a:t>
                      </a:r>
                      <a:r>
                        <a:rPr lang="es-ES" sz="1400" b="0" dirty="0" smtClean="0">
                          <a:effectLst/>
                          <a:latin typeface="Calibri" panose="020F0502020204030204" pitchFamily="34" charset="0"/>
                          <a:cs typeface="Calibri" panose="020F0502020204030204" pitchFamily="34" charset="0"/>
                        </a:rPr>
                        <a:t>condiciones</a:t>
                      </a:r>
                      <a:r>
                        <a:rPr lang="es-EC" sz="1800" b="0" baseline="0" dirty="0" smtClean="0">
                          <a:effectLst/>
                          <a:latin typeface="Calibri" panose="020F0502020204030204" pitchFamily="34" charset="0"/>
                          <a:cs typeface="Calibri" panose="020F0502020204030204" pitchFamily="34" charset="0"/>
                        </a:rPr>
                        <a:t> </a:t>
                      </a:r>
                      <a:r>
                        <a:rPr lang="es-ES" sz="1400" b="0" dirty="0" smtClean="0">
                          <a:effectLst/>
                          <a:latin typeface="Calibri" panose="020F0502020204030204" pitchFamily="34" charset="0"/>
                          <a:cs typeface="Calibri" panose="020F0502020204030204" pitchFamily="34" charset="0"/>
                        </a:rPr>
                        <a:t>óptimas</a:t>
                      </a:r>
                      <a:r>
                        <a:rPr lang="es-ES" sz="1400" b="0" spc="-35" dirty="0" smtClean="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a nivel</a:t>
                      </a:r>
                      <a:r>
                        <a:rPr lang="es-ES" sz="1400" b="0" spc="1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nacional.</a:t>
                      </a:r>
                      <a:endParaRPr lang="es-EC"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vMerge="1">
                  <a:txBody>
                    <a:bodyPr/>
                    <a:lstStyle/>
                    <a:p>
                      <a:endParaRPr lang="es-EC"/>
                    </a:p>
                  </a:txBody>
                  <a:tcPr/>
                </a:tc>
                <a:tc vMerge="1">
                  <a:txBody>
                    <a:bodyPr/>
                    <a:lstStyle/>
                    <a:p>
                      <a:endParaRPr lang="es-EC"/>
                    </a:p>
                  </a:txBody>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823012259"/>
              </p:ext>
            </p:extLst>
          </p:nvPr>
        </p:nvGraphicFramePr>
        <p:xfrm>
          <a:off x="1867725" y="1270389"/>
          <a:ext cx="7535582" cy="1134618"/>
        </p:xfrm>
        <a:graphic>
          <a:graphicData uri="http://schemas.openxmlformats.org/drawingml/2006/table">
            <a:tbl>
              <a:tblPr firstRow="1" firstCol="1" lastRow="1" lastCol="1" bandRow="1" bandCol="1">
                <a:tableStyleId>{5C22544A-7EE6-4342-B048-85BDC9FD1C3A}</a:tableStyleId>
              </a:tblPr>
              <a:tblGrid>
                <a:gridCol w="2576820"/>
                <a:gridCol w="1943466"/>
                <a:gridCol w="3015296"/>
              </a:tblGrid>
              <a:tr h="532765">
                <a:tc>
                  <a:txBody>
                    <a:bodyPr/>
                    <a:lstStyle/>
                    <a:p>
                      <a:pPr marL="231140" marR="222250" indent="1905" algn="ctr">
                        <a:lnSpc>
                          <a:spcPct val="113000"/>
                        </a:lnSpc>
                        <a:spcBef>
                          <a:spcPts val="5"/>
                        </a:spcBef>
                        <a:spcAft>
                          <a:spcPts val="0"/>
                        </a:spcAft>
                      </a:pPr>
                      <a:r>
                        <a:rPr lang="es-ES" sz="1200" dirty="0">
                          <a:effectLst/>
                          <a:latin typeface="Calibri" panose="020F0502020204030204" pitchFamily="34" charset="0"/>
                          <a:cs typeface="Calibri" panose="020F0502020204030204" pitchFamily="34" charset="0"/>
                        </a:rPr>
                        <a:t>PLAN ESTRATÉGICO</a:t>
                      </a:r>
                      <a:r>
                        <a:rPr lang="es-ES" sz="1200" spc="5"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MINISTERIO</a:t>
                      </a:r>
                      <a:r>
                        <a:rPr lang="es-ES" sz="1200" spc="-25"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DEL</a:t>
                      </a:r>
                      <a:r>
                        <a:rPr lang="es-ES" sz="1200" spc="-10"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DEPORTE</a:t>
                      </a:r>
                      <a:endParaRPr lang="es-EC" sz="1600" dirty="0">
                        <a:effectLst/>
                        <a:latin typeface="Calibri" panose="020F0502020204030204" pitchFamily="34" charset="0"/>
                        <a:cs typeface="Calibri" panose="020F0502020204030204" pitchFamily="34" charset="0"/>
                      </a:endParaRPr>
                    </a:p>
                    <a:p>
                      <a:pPr marL="606425" marR="596900" algn="ctr">
                        <a:spcBef>
                          <a:spcPts val="25"/>
                        </a:spcBef>
                        <a:spcAft>
                          <a:spcPts val="0"/>
                        </a:spcAft>
                      </a:pPr>
                      <a:r>
                        <a:rPr lang="es-ES" sz="1200" dirty="0">
                          <a:effectLst/>
                          <a:latin typeface="Calibri" panose="020F0502020204030204" pitchFamily="34" charset="0"/>
                          <a:cs typeface="Calibri" panose="020F0502020204030204" pitchFamily="34" charset="0"/>
                        </a:rPr>
                        <a:t>2022</a:t>
                      </a:r>
                      <a:r>
                        <a:rPr lang="es-ES" sz="1200" spc="-5"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a:t>
                      </a:r>
                      <a:r>
                        <a:rPr lang="es-ES" sz="1200" spc="10"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2025</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gridSpan="2">
                  <a:txBody>
                    <a:bodyPr/>
                    <a:lstStyle/>
                    <a:p>
                      <a:pPr>
                        <a:spcBef>
                          <a:spcPts val="55"/>
                        </a:spcBef>
                        <a:spcAft>
                          <a:spcPts val="0"/>
                        </a:spcAft>
                      </a:pPr>
                      <a:r>
                        <a:rPr lang="es-ES" sz="1600">
                          <a:effectLst/>
                          <a:latin typeface="Calibri" panose="020F0502020204030204" pitchFamily="34" charset="0"/>
                          <a:cs typeface="Calibri" panose="020F0502020204030204" pitchFamily="34" charset="0"/>
                        </a:rPr>
                        <a:t> </a:t>
                      </a:r>
                      <a:endParaRPr lang="es-EC" sz="1600">
                        <a:effectLst/>
                        <a:latin typeface="Calibri" panose="020F0502020204030204" pitchFamily="34" charset="0"/>
                        <a:cs typeface="Calibri" panose="020F0502020204030204" pitchFamily="34" charset="0"/>
                      </a:endParaRPr>
                    </a:p>
                    <a:p>
                      <a:pPr marL="176530">
                        <a:spcBef>
                          <a:spcPts val="175"/>
                        </a:spcBef>
                        <a:spcAft>
                          <a:spcPts val="0"/>
                        </a:spcAft>
                      </a:pPr>
                      <a:r>
                        <a:rPr lang="es-ES" sz="1200">
                          <a:effectLst/>
                          <a:latin typeface="Calibri" panose="020F0502020204030204" pitchFamily="34" charset="0"/>
                          <a:cs typeface="Calibri" panose="020F0502020204030204" pitchFamily="34" charset="0"/>
                        </a:rPr>
                        <a:t>ALINEACIÓN</a:t>
                      </a:r>
                      <a:r>
                        <a:rPr lang="es-ES" sz="1200" spc="-10">
                          <a:effectLst/>
                          <a:latin typeface="Calibri" panose="020F0502020204030204" pitchFamily="34" charset="0"/>
                          <a:cs typeface="Calibri" panose="020F0502020204030204" pitchFamily="34" charset="0"/>
                        </a:rPr>
                        <a:t> </a:t>
                      </a:r>
                      <a:r>
                        <a:rPr lang="es-ES" sz="1200">
                          <a:effectLst/>
                          <a:latin typeface="Calibri" panose="020F0502020204030204" pitchFamily="34" charset="0"/>
                          <a:cs typeface="Calibri" panose="020F0502020204030204" pitchFamily="34" charset="0"/>
                        </a:rPr>
                        <a:t>AL</a:t>
                      </a:r>
                      <a:r>
                        <a:rPr lang="es-ES" sz="1200" spc="-10">
                          <a:effectLst/>
                          <a:latin typeface="Calibri" panose="020F0502020204030204" pitchFamily="34" charset="0"/>
                          <a:cs typeface="Calibri" panose="020F0502020204030204" pitchFamily="34" charset="0"/>
                        </a:rPr>
                        <a:t> </a:t>
                      </a:r>
                      <a:r>
                        <a:rPr lang="es-ES" sz="1200">
                          <a:effectLst/>
                          <a:latin typeface="Calibri" panose="020F0502020204030204" pitchFamily="34" charset="0"/>
                          <a:cs typeface="Calibri" panose="020F0502020204030204" pitchFamily="34" charset="0"/>
                        </a:rPr>
                        <a:t>PLAN</a:t>
                      </a:r>
                      <a:r>
                        <a:rPr lang="es-ES" sz="1200" spc="-10">
                          <a:effectLst/>
                          <a:latin typeface="Calibri" panose="020F0502020204030204" pitchFamily="34" charset="0"/>
                          <a:cs typeface="Calibri" panose="020F0502020204030204" pitchFamily="34" charset="0"/>
                        </a:rPr>
                        <a:t> </a:t>
                      </a:r>
                      <a:r>
                        <a:rPr lang="es-ES" sz="1200">
                          <a:effectLst/>
                          <a:latin typeface="Calibri" panose="020F0502020204030204" pitchFamily="34" charset="0"/>
                          <a:cs typeface="Calibri" panose="020F0502020204030204" pitchFamily="34" charset="0"/>
                        </a:rPr>
                        <a:t>NACIONAL</a:t>
                      </a:r>
                      <a:r>
                        <a:rPr lang="es-ES" sz="1200" spc="-35">
                          <a:effectLst/>
                          <a:latin typeface="Calibri" panose="020F0502020204030204" pitchFamily="34" charset="0"/>
                          <a:cs typeface="Calibri" panose="020F0502020204030204" pitchFamily="34" charset="0"/>
                        </a:rPr>
                        <a:t> </a:t>
                      </a:r>
                      <a:r>
                        <a:rPr lang="es-ES" sz="1200">
                          <a:effectLst/>
                          <a:latin typeface="Calibri" panose="020F0502020204030204" pitchFamily="34" charset="0"/>
                          <a:cs typeface="Calibri" panose="020F0502020204030204" pitchFamily="34" charset="0"/>
                        </a:rPr>
                        <a:t>DE</a:t>
                      </a:r>
                      <a:r>
                        <a:rPr lang="es-ES" sz="1200" spc="-25">
                          <a:effectLst/>
                          <a:latin typeface="Calibri" panose="020F0502020204030204" pitchFamily="34" charset="0"/>
                          <a:cs typeface="Calibri" panose="020F0502020204030204" pitchFamily="34" charset="0"/>
                        </a:rPr>
                        <a:t> </a:t>
                      </a:r>
                      <a:r>
                        <a:rPr lang="es-ES" sz="1200">
                          <a:effectLst/>
                          <a:latin typeface="Calibri" panose="020F0502020204030204" pitchFamily="34" charset="0"/>
                          <a:cs typeface="Calibri" panose="020F0502020204030204" pitchFamily="34" charset="0"/>
                        </a:rPr>
                        <a:t>DESARROLLO</a:t>
                      </a:r>
                      <a:r>
                        <a:rPr lang="es-ES" sz="1200" spc="-25">
                          <a:effectLst/>
                          <a:latin typeface="Calibri" panose="020F0502020204030204" pitchFamily="34" charset="0"/>
                          <a:cs typeface="Calibri" panose="020F0502020204030204" pitchFamily="34" charset="0"/>
                        </a:rPr>
                        <a:t> </a:t>
                      </a:r>
                      <a:r>
                        <a:rPr lang="es-ES" sz="1200">
                          <a:effectLst/>
                          <a:latin typeface="Calibri" panose="020F0502020204030204" pitchFamily="34" charset="0"/>
                          <a:cs typeface="Calibri" panose="020F0502020204030204" pitchFamily="34" charset="0"/>
                        </a:rPr>
                        <a:t>2021-2025</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hMerge="1">
                  <a:txBody>
                    <a:bodyPr/>
                    <a:lstStyle/>
                    <a:p>
                      <a:endParaRPr lang="es-EC"/>
                    </a:p>
                  </a:txBody>
                  <a:tcPr/>
                </a:tc>
              </a:tr>
              <a:tr h="535940">
                <a:tc>
                  <a:txBody>
                    <a:bodyPr/>
                    <a:lstStyle/>
                    <a:p>
                      <a:pPr>
                        <a:spcBef>
                          <a:spcPts val="15"/>
                        </a:spcBef>
                        <a:spcAft>
                          <a:spcPts val="0"/>
                        </a:spcAft>
                      </a:pPr>
                      <a:r>
                        <a:rPr lang="es-ES" sz="1600" dirty="0">
                          <a:effectLst/>
                          <a:latin typeface="Calibri" panose="020F0502020204030204" pitchFamily="34" charset="0"/>
                          <a:cs typeface="Calibri" panose="020F0502020204030204" pitchFamily="34" charset="0"/>
                        </a:rPr>
                        <a:t> </a:t>
                      </a:r>
                      <a:endParaRPr lang="es-EC" sz="1600" dirty="0">
                        <a:effectLst/>
                        <a:latin typeface="Calibri" panose="020F0502020204030204" pitchFamily="34" charset="0"/>
                        <a:cs typeface="Calibri" panose="020F0502020204030204" pitchFamily="34" charset="0"/>
                      </a:endParaRPr>
                    </a:p>
                    <a:p>
                      <a:pPr marL="240665">
                        <a:spcBef>
                          <a:spcPts val="5"/>
                        </a:spcBef>
                        <a:spcAft>
                          <a:spcPts val="0"/>
                        </a:spcAft>
                      </a:pPr>
                      <a:r>
                        <a:rPr lang="es-ES" sz="1200" dirty="0">
                          <a:effectLst/>
                          <a:latin typeface="Calibri" panose="020F0502020204030204" pitchFamily="34" charset="0"/>
                          <a:cs typeface="Calibri" panose="020F0502020204030204" pitchFamily="34" charset="0"/>
                        </a:rPr>
                        <a:t>OBJETIVO</a:t>
                      </a:r>
                      <a:r>
                        <a:rPr lang="es-ES" sz="1200" spc="-20"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INSTITUCIONAL</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270510" indent="137160">
                        <a:spcBef>
                          <a:spcPts val="5"/>
                        </a:spcBef>
                        <a:spcAft>
                          <a:spcPts val="0"/>
                        </a:spcAft>
                      </a:pPr>
                      <a:r>
                        <a:rPr lang="es-ES" sz="1200">
                          <a:effectLst/>
                          <a:latin typeface="Calibri" panose="020F0502020204030204" pitchFamily="34" charset="0"/>
                          <a:cs typeface="Calibri" panose="020F0502020204030204" pitchFamily="34" charset="0"/>
                        </a:rPr>
                        <a:t>OBJETIVOS</a:t>
                      </a:r>
                      <a:endParaRPr lang="es-EC" sz="1600">
                        <a:effectLst/>
                        <a:latin typeface="Calibri" panose="020F0502020204030204" pitchFamily="34" charset="0"/>
                        <a:cs typeface="Calibri" panose="020F0502020204030204" pitchFamily="34" charset="0"/>
                      </a:endParaRPr>
                    </a:p>
                    <a:p>
                      <a:pPr marL="346710" marR="255905" indent="-76200">
                        <a:lnSpc>
                          <a:spcPts val="1400"/>
                        </a:lnSpc>
                        <a:spcBef>
                          <a:spcPts val="15"/>
                        </a:spcBef>
                        <a:spcAft>
                          <a:spcPts val="0"/>
                        </a:spcAft>
                      </a:pPr>
                      <a:r>
                        <a:rPr lang="es-ES" sz="1200" spc="-5">
                          <a:effectLst/>
                          <a:latin typeface="Calibri" panose="020F0502020204030204" pitchFamily="34" charset="0"/>
                          <a:cs typeface="Calibri" panose="020F0502020204030204" pitchFamily="34" charset="0"/>
                        </a:rPr>
                        <a:t>NACIONALES </a:t>
                      </a:r>
                      <a:r>
                        <a:rPr lang="es-ES" sz="1200">
                          <a:effectLst/>
                          <a:latin typeface="Calibri" panose="020F0502020204030204" pitchFamily="34" charset="0"/>
                          <a:cs typeface="Calibri" panose="020F0502020204030204" pitchFamily="34" charset="0"/>
                        </a:rPr>
                        <a:t>DE</a:t>
                      </a:r>
                      <a:r>
                        <a:rPr lang="es-ES" sz="1200" spc="-215">
                          <a:effectLst/>
                          <a:latin typeface="Calibri" panose="020F0502020204030204" pitchFamily="34" charset="0"/>
                          <a:cs typeface="Calibri" panose="020F0502020204030204" pitchFamily="34" charset="0"/>
                        </a:rPr>
                        <a:t> </a:t>
                      </a:r>
                      <a:r>
                        <a:rPr lang="es-ES" sz="1200">
                          <a:effectLst/>
                          <a:latin typeface="Calibri" panose="020F0502020204030204" pitchFamily="34" charset="0"/>
                          <a:cs typeface="Calibri" panose="020F0502020204030204" pitchFamily="34" charset="0"/>
                        </a:rPr>
                        <a:t>DESARROLLO</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spcBef>
                          <a:spcPts val="15"/>
                        </a:spcBef>
                        <a:spcAft>
                          <a:spcPts val="0"/>
                        </a:spcAft>
                      </a:pPr>
                      <a:r>
                        <a:rPr lang="es-ES" sz="1600" dirty="0">
                          <a:effectLst/>
                          <a:latin typeface="Calibri" panose="020F0502020204030204" pitchFamily="34" charset="0"/>
                          <a:cs typeface="Calibri" panose="020F0502020204030204" pitchFamily="34" charset="0"/>
                        </a:rPr>
                        <a:t> </a:t>
                      </a:r>
                      <a:endParaRPr lang="es-EC" sz="1600" dirty="0">
                        <a:effectLst/>
                        <a:latin typeface="Calibri" panose="020F0502020204030204" pitchFamily="34" charset="0"/>
                        <a:cs typeface="Calibri" panose="020F0502020204030204" pitchFamily="34" charset="0"/>
                      </a:endParaRPr>
                    </a:p>
                    <a:p>
                      <a:pPr marL="796925" marR="789940" algn="ctr">
                        <a:spcBef>
                          <a:spcPts val="5"/>
                        </a:spcBef>
                        <a:spcAft>
                          <a:spcPts val="0"/>
                        </a:spcAft>
                      </a:pPr>
                      <a:r>
                        <a:rPr lang="es-ES" sz="1200" dirty="0">
                          <a:effectLst/>
                          <a:latin typeface="Calibri" panose="020F0502020204030204" pitchFamily="34" charset="0"/>
                          <a:cs typeface="Calibri" panose="020F0502020204030204" pitchFamily="34" charset="0"/>
                        </a:rPr>
                        <a:t>POLÍTICAS</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bl>
          </a:graphicData>
        </a:graphic>
      </p:graphicFrame>
    </p:spTree>
    <p:extLst>
      <p:ext uri="{BB962C8B-B14F-4D97-AF65-F5344CB8AC3E}">
        <p14:creationId xmlns:p14="http://schemas.microsoft.com/office/powerpoint/2010/main" val="2977102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0" y="0"/>
            <a:ext cx="12193084" cy="6856897"/>
          </a:xfrm>
          <a:prstGeom prst="rect">
            <a:avLst/>
          </a:prstGeom>
          <a:noFill/>
          <a:ln>
            <a:noFill/>
          </a:ln>
        </p:spPr>
      </p:pic>
      <p:sp>
        <p:nvSpPr>
          <p:cNvPr id="6" name="Rectángulo 5"/>
          <p:cNvSpPr/>
          <p:nvPr/>
        </p:nvSpPr>
        <p:spPr>
          <a:xfrm>
            <a:off x="441278" y="474570"/>
            <a:ext cx="6096000" cy="923330"/>
          </a:xfrm>
          <a:prstGeom prst="rect">
            <a:avLst/>
          </a:prstGeom>
        </p:spPr>
        <p:txBody>
          <a:bodyPr>
            <a:spAutoFit/>
          </a:bodyPr>
          <a:lstStyle/>
          <a:p>
            <a:r>
              <a:rPr lang="es-ES" sz="1800" b="1" dirty="0"/>
              <a:t>Articulación de las Políticas Públicas</a:t>
            </a:r>
            <a:r>
              <a:rPr lang="es-ES" sz="1800" dirty="0"/>
              <a:t> </a:t>
            </a:r>
            <a:br>
              <a:rPr lang="es-ES" sz="1800" dirty="0"/>
            </a:br>
            <a:r>
              <a:rPr lang="es-EC" sz="1800" dirty="0"/>
              <a:t/>
            </a:r>
            <a:br>
              <a:rPr lang="es-EC" sz="1800" dirty="0"/>
            </a:br>
            <a:endParaRPr lang="es-EC" sz="1800" dirty="0"/>
          </a:p>
        </p:txBody>
      </p:sp>
      <p:sp>
        <p:nvSpPr>
          <p:cNvPr id="10"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rgbClr val="212D5A"/>
                </a:solidFill>
                <a:latin typeface="Arial"/>
                <a:ea typeface="Arial"/>
                <a:cs typeface="Arial"/>
                <a:sym typeface="Arial"/>
              </a:rPr>
              <a:t>Coordinación Zonal 7 - Deporte</a:t>
            </a:r>
            <a:endParaRPr b="1" i="0" u="none" strike="noStrike" cap="none" dirty="0">
              <a:solidFill>
                <a:srgbClr val="000000"/>
              </a:solidFill>
              <a:latin typeface="Arial"/>
              <a:ea typeface="Arial"/>
              <a:cs typeface="Arial"/>
              <a:sym typeface="Arial"/>
            </a:endParaRPr>
          </a:p>
        </p:txBody>
      </p:sp>
      <p:sp>
        <p:nvSpPr>
          <p:cNvPr id="5" name="Rectangle 1"/>
          <p:cNvSpPr>
            <a:spLocks noChangeArrowheads="1"/>
          </p:cNvSpPr>
          <p:nvPr/>
        </p:nvSpPr>
        <p:spPr bwMode="auto">
          <a:xfrm>
            <a:off x="1400370" y="16130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smtClean="0">
                <a:ln>
                  <a:noFill/>
                </a:ln>
                <a:solidFill>
                  <a:schemeClr val="tx1"/>
                </a:solidFill>
                <a:effectLst/>
                <a:latin typeface="Arial" panose="020B0604020202020204" pitchFamily="34" charset="0"/>
              </a:rPr>
              <a:t/>
            </a:r>
            <a:br>
              <a:rPr kumimoji="0" lang="es-EC" altLang="es-EC" sz="1800" b="0" i="0" u="none" strike="noStrike" cap="none" normalizeH="0" baseline="0" smtClean="0">
                <a:ln>
                  <a:noFill/>
                </a:ln>
                <a:solidFill>
                  <a:schemeClr val="tx1"/>
                </a:solidFill>
                <a:effectLst/>
                <a:latin typeface="Arial" panose="020B0604020202020204" pitchFamily="34" charset="0"/>
              </a:rPr>
            </a:b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650369943"/>
              </p:ext>
            </p:extLst>
          </p:nvPr>
        </p:nvGraphicFramePr>
        <p:xfrm>
          <a:off x="1214650" y="1995530"/>
          <a:ext cx="8297838" cy="1132078"/>
        </p:xfrm>
        <a:graphic>
          <a:graphicData uri="http://schemas.openxmlformats.org/drawingml/2006/table">
            <a:tbl>
              <a:tblPr firstRow="1" firstCol="1" lastRow="1" lastCol="1" bandRow="1" bandCol="1">
                <a:tableStyleId>{5C22544A-7EE6-4342-B048-85BDC9FD1C3A}</a:tableStyleId>
              </a:tblPr>
              <a:tblGrid>
                <a:gridCol w="3043451"/>
                <a:gridCol w="2552132"/>
                <a:gridCol w="2702255"/>
              </a:tblGrid>
              <a:tr h="532765">
                <a:tc>
                  <a:txBody>
                    <a:bodyPr/>
                    <a:lstStyle/>
                    <a:p>
                      <a:pPr marL="231140" marR="222250" indent="1905" algn="ctr">
                        <a:lnSpc>
                          <a:spcPct val="113000"/>
                        </a:lnSpc>
                        <a:spcBef>
                          <a:spcPts val="5"/>
                        </a:spcBef>
                        <a:spcAft>
                          <a:spcPts val="0"/>
                        </a:spcAft>
                      </a:pPr>
                      <a:r>
                        <a:rPr lang="es-ES" sz="1200" dirty="0">
                          <a:effectLst/>
                          <a:latin typeface="Calibri" panose="020F0502020204030204" pitchFamily="34" charset="0"/>
                          <a:cs typeface="Calibri" panose="020F0502020204030204" pitchFamily="34" charset="0"/>
                        </a:rPr>
                        <a:t>PLAN ESTRATÉGICO</a:t>
                      </a:r>
                      <a:r>
                        <a:rPr lang="es-ES" sz="1200" spc="5"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MINISTERIO</a:t>
                      </a:r>
                      <a:r>
                        <a:rPr lang="es-ES" sz="1200" spc="-25"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DEL</a:t>
                      </a:r>
                      <a:r>
                        <a:rPr lang="es-ES" sz="1200" spc="-10"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DEPORTE</a:t>
                      </a:r>
                      <a:endParaRPr lang="es-EC" sz="1600" dirty="0">
                        <a:effectLst/>
                        <a:latin typeface="Calibri" panose="020F0502020204030204" pitchFamily="34" charset="0"/>
                        <a:cs typeface="Calibri" panose="020F0502020204030204" pitchFamily="34" charset="0"/>
                      </a:endParaRPr>
                    </a:p>
                    <a:p>
                      <a:pPr marL="606425" marR="596900" algn="ctr">
                        <a:spcBef>
                          <a:spcPts val="25"/>
                        </a:spcBef>
                        <a:spcAft>
                          <a:spcPts val="0"/>
                        </a:spcAft>
                      </a:pPr>
                      <a:r>
                        <a:rPr lang="es-ES" sz="1200" dirty="0">
                          <a:effectLst/>
                          <a:latin typeface="Calibri" panose="020F0502020204030204" pitchFamily="34" charset="0"/>
                          <a:cs typeface="Calibri" panose="020F0502020204030204" pitchFamily="34" charset="0"/>
                        </a:rPr>
                        <a:t>2022</a:t>
                      </a:r>
                      <a:r>
                        <a:rPr lang="es-ES" sz="1200" spc="-5"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a:t>
                      </a:r>
                      <a:r>
                        <a:rPr lang="es-ES" sz="1200" spc="10"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2025</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gridSpan="2">
                  <a:txBody>
                    <a:bodyPr/>
                    <a:lstStyle/>
                    <a:p>
                      <a:pPr>
                        <a:spcBef>
                          <a:spcPts val="55"/>
                        </a:spcBef>
                        <a:spcAft>
                          <a:spcPts val="0"/>
                        </a:spcAft>
                      </a:pPr>
                      <a:r>
                        <a:rPr lang="es-ES" sz="1600" dirty="0">
                          <a:effectLst/>
                          <a:latin typeface="Calibri" panose="020F0502020204030204" pitchFamily="34" charset="0"/>
                          <a:cs typeface="Calibri" panose="020F0502020204030204" pitchFamily="34" charset="0"/>
                        </a:rPr>
                        <a:t> </a:t>
                      </a:r>
                      <a:endParaRPr lang="es-EC" sz="1600" dirty="0">
                        <a:effectLst/>
                        <a:latin typeface="Calibri" panose="020F0502020204030204" pitchFamily="34" charset="0"/>
                        <a:cs typeface="Calibri" panose="020F0502020204030204" pitchFamily="34" charset="0"/>
                      </a:endParaRPr>
                    </a:p>
                    <a:p>
                      <a:pPr marL="176530">
                        <a:spcBef>
                          <a:spcPts val="175"/>
                        </a:spcBef>
                        <a:spcAft>
                          <a:spcPts val="0"/>
                        </a:spcAft>
                      </a:pPr>
                      <a:r>
                        <a:rPr lang="es-ES" sz="1200" dirty="0">
                          <a:effectLst/>
                          <a:latin typeface="Calibri" panose="020F0502020204030204" pitchFamily="34" charset="0"/>
                          <a:cs typeface="Calibri" panose="020F0502020204030204" pitchFamily="34" charset="0"/>
                        </a:rPr>
                        <a:t>ALINEACIÓN</a:t>
                      </a:r>
                      <a:r>
                        <a:rPr lang="es-ES" sz="1200" spc="-10"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AL</a:t>
                      </a:r>
                      <a:r>
                        <a:rPr lang="es-ES" sz="1200" spc="-10"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PLAN</a:t>
                      </a:r>
                      <a:r>
                        <a:rPr lang="es-ES" sz="1200" spc="-10"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NACIONAL</a:t>
                      </a:r>
                      <a:r>
                        <a:rPr lang="es-ES" sz="1200" spc="-35"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DE</a:t>
                      </a:r>
                      <a:r>
                        <a:rPr lang="es-ES" sz="1200" spc="-25"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DESARROLLO</a:t>
                      </a:r>
                      <a:r>
                        <a:rPr lang="es-ES" sz="1200" spc="-25"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2021-2025</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hMerge="1">
                  <a:txBody>
                    <a:bodyPr/>
                    <a:lstStyle/>
                    <a:p>
                      <a:endParaRPr lang="es-EC"/>
                    </a:p>
                  </a:txBody>
                  <a:tcPr/>
                </a:tc>
              </a:tr>
              <a:tr h="535940">
                <a:tc>
                  <a:txBody>
                    <a:bodyPr/>
                    <a:lstStyle/>
                    <a:p>
                      <a:pPr>
                        <a:spcBef>
                          <a:spcPts val="15"/>
                        </a:spcBef>
                        <a:spcAft>
                          <a:spcPts val="0"/>
                        </a:spcAft>
                      </a:pPr>
                      <a:r>
                        <a:rPr lang="es-ES" sz="1600" dirty="0">
                          <a:effectLst/>
                          <a:latin typeface="Calibri" panose="020F0502020204030204" pitchFamily="34" charset="0"/>
                          <a:cs typeface="Calibri" panose="020F0502020204030204" pitchFamily="34" charset="0"/>
                        </a:rPr>
                        <a:t> </a:t>
                      </a:r>
                      <a:endParaRPr lang="es-EC" sz="1600" dirty="0">
                        <a:effectLst/>
                        <a:latin typeface="Calibri" panose="020F0502020204030204" pitchFamily="34" charset="0"/>
                        <a:cs typeface="Calibri" panose="020F0502020204030204" pitchFamily="34" charset="0"/>
                      </a:endParaRPr>
                    </a:p>
                    <a:p>
                      <a:pPr marL="240665">
                        <a:spcBef>
                          <a:spcPts val="5"/>
                        </a:spcBef>
                        <a:spcAft>
                          <a:spcPts val="0"/>
                        </a:spcAft>
                      </a:pPr>
                      <a:r>
                        <a:rPr lang="es-ES" sz="1200" dirty="0">
                          <a:effectLst/>
                          <a:latin typeface="Calibri" panose="020F0502020204030204" pitchFamily="34" charset="0"/>
                          <a:cs typeface="Calibri" panose="020F0502020204030204" pitchFamily="34" charset="0"/>
                        </a:rPr>
                        <a:t>OBJETIVO</a:t>
                      </a:r>
                      <a:r>
                        <a:rPr lang="es-ES" sz="1200" spc="-20"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INSTITUCIONAL</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270510" indent="137160">
                        <a:spcBef>
                          <a:spcPts val="5"/>
                        </a:spcBef>
                        <a:spcAft>
                          <a:spcPts val="0"/>
                        </a:spcAft>
                      </a:pPr>
                      <a:r>
                        <a:rPr lang="es-ES" sz="1200" dirty="0">
                          <a:effectLst/>
                          <a:latin typeface="Calibri" panose="020F0502020204030204" pitchFamily="34" charset="0"/>
                          <a:cs typeface="Calibri" panose="020F0502020204030204" pitchFamily="34" charset="0"/>
                        </a:rPr>
                        <a:t>OBJETIVOS</a:t>
                      </a:r>
                      <a:endParaRPr lang="es-EC" sz="1600" dirty="0">
                        <a:effectLst/>
                        <a:latin typeface="Calibri" panose="020F0502020204030204" pitchFamily="34" charset="0"/>
                        <a:cs typeface="Calibri" panose="020F0502020204030204" pitchFamily="34" charset="0"/>
                      </a:endParaRPr>
                    </a:p>
                    <a:p>
                      <a:pPr marL="346710" marR="255905" indent="-76200">
                        <a:lnSpc>
                          <a:spcPts val="1400"/>
                        </a:lnSpc>
                        <a:spcBef>
                          <a:spcPts val="15"/>
                        </a:spcBef>
                        <a:spcAft>
                          <a:spcPts val="0"/>
                        </a:spcAft>
                      </a:pPr>
                      <a:r>
                        <a:rPr lang="es-ES" sz="1200" spc="-5" dirty="0">
                          <a:effectLst/>
                          <a:latin typeface="Calibri" panose="020F0502020204030204" pitchFamily="34" charset="0"/>
                          <a:cs typeface="Calibri" panose="020F0502020204030204" pitchFamily="34" charset="0"/>
                        </a:rPr>
                        <a:t>NACIONALES </a:t>
                      </a:r>
                      <a:r>
                        <a:rPr lang="es-ES" sz="1200" dirty="0">
                          <a:effectLst/>
                          <a:latin typeface="Calibri" panose="020F0502020204030204" pitchFamily="34" charset="0"/>
                          <a:cs typeface="Calibri" panose="020F0502020204030204" pitchFamily="34" charset="0"/>
                        </a:rPr>
                        <a:t>DE</a:t>
                      </a:r>
                      <a:r>
                        <a:rPr lang="es-ES" sz="1200" spc="-215"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DESARROLLO</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spcBef>
                          <a:spcPts val="15"/>
                        </a:spcBef>
                        <a:spcAft>
                          <a:spcPts val="0"/>
                        </a:spcAft>
                      </a:pPr>
                      <a:r>
                        <a:rPr lang="es-ES" sz="1600" dirty="0">
                          <a:effectLst/>
                          <a:latin typeface="Calibri" panose="020F0502020204030204" pitchFamily="34" charset="0"/>
                          <a:cs typeface="Calibri" panose="020F0502020204030204" pitchFamily="34" charset="0"/>
                        </a:rPr>
                        <a:t> </a:t>
                      </a:r>
                      <a:endParaRPr lang="es-EC" sz="1600" dirty="0">
                        <a:effectLst/>
                        <a:latin typeface="Calibri" panose="020F0502020204030204" pitchFamily="34" charset="0"/>
                        <a:cs typeface="Calibri" panose="020F0502020204030204" pitchFamily="34" charset="0"/>
                      </a:endParaRPr>
                    </a:p>
                    <a:p>
                      <a:pPr marL="796925" marR="789940" algn="ctr">
                        <a:spcBef>
                          <a:spcPts val="5"/>
                        </a:spcBef>
                        <a:spcAft>
                          <a:spcPts val="0"/>
                        </a:spcAft>
                      </a:pPr>
                      <a:r>
                        <a:rPr lang="es-ES" sz="1200" dirty="0">
                          <a:effectLst/>
                          <a:latin typeface="Calibri" panose="020F0502020204030204" pitchFamily="34" charset="0"/>
                          <a:cs typeface="Calibri" panose="020F0502020204030204" pitchFamily="34" charset="0"/>
                        </a:rPr>
                        <a:t>POLÍTICAS</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3937384671"/>
              </p:ext>
            </p:extLst>
          </p:nvPr>
        </p:nvGraphicFramePr>
        <p:xfrm>
          <a:off x="1214650" y="3171092"/>
          <a:ext cx="8297839" cy="1728451"/>
        </p:xfrm>
        <a:graphic>
          <a:graphicData uri="http://schemas.openxmlformats.org/drawingml/2006/table">
            <a:tbl>
              <a:tblPr firstRow="1" firstCol="1" lastRow="1" lastCol="1" bandRow="1" bandCol="1">
                <a:tableStyleId>{BC89EF96-8CEA-46FF-86C4-4CE0E7609802}</a:tableStyleId>
              </a:tblPr>
              <a:tblGrid>
                <a:gridCol w="3072661"/>
                <a:gridCol w="2509274"/>
                <a:gridCol w="2715904"/>
              </a:tblGrid>
              <a:tr h="786756">
                <a:tc>
                  <a:txBody>
                    <a:bodyPr/>
                    <a:lstStyle/>
                    <a:p>
                      <a:pPr marL="45085" algn="just">
                        <a:spcBef>
                          <a:spcPts val="5"/>
                        </a:spcBef>
                        <a:spcAft>
                          <a:spcPts val="0"/>
                        </a:spcAft>
                      </a:pPr>
                      <a:r>
                        <a:rPr lang="es-ES" sz="1400" b="0" dirty="0">
                          <a:effectLst/>
                          <a:latin typeface="Calibri" panose="020F0502020204030204" pitchFamily="34" charset="0"/>
                          <a:cs typeface="Calibri" panose="020F0502020204030204" pitchFamily="34" charset="0"/>
                        </a:rPr>
                        <a:t>4.</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Reducir</a:t>
                      </a:r>
                      <a:r>
                        <a:rPr lang="es-ES" sz="1400" b="0" spc="-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la</a:t>
                      </a:r>
                      <a:r>
                        <a:rPr lang="es-ES" sz="1400" b="0" spc="-2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prevalencia de</a:t>
                      </a:r>
                      <a:endParaRPr lang="es-EC" sz="1800" b="0" dirty="0">
                        <a:effectLst/>
                        <a:latin typeface="Calibri" panose="020F0502020204030204" pitchFamily="34" charset="0"/>
                        <a:cs typeface="Calibri" panose="020F0502020204030204" pitchFamily="34" charset="0"/>
                      </a:endParaRPr>
                    </a:p>
                    <a:p>
                      <a:pPr marL="45085" marR="240030" algn="just">
                        <a:lnSpc>
                          <a:spcPts val="1400"/>
                        </a:lnSpc>
                        <a:spcBef>
                          <a:spcPts val="15"/>
                        </a:spcBef>
                        <a:spcAft>
                          <a:spcPts val="0"/>
                        </a:spcAft>
                      </a:pPr>
                      <a:r>
                        <a:rPr lang="es-ES" sz="1400" b="0" dirty="0">
                          <a:effectLst/>
                          <a:latin typeface="Calibri" panose="020F0502020204030204" pitchFamily="34" charset="0"/>
                          <a:cs typeface="Calibri" panose="020F0502020204030204" pitchFamily="34" charset="0"/>
                        </a:rPr>
                        <a:t>actividad física insuficiente en</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la</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población.</a:t>
                      </a:r>
                      <a:endParaRPr lang="es-EC"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rowSpan="2">
                  <a:txBody>
                    <a:bodyPr/>
                    <a:lstStyle/>
                    <a:p>
                      <a:pPr algn="just">
                        <a:spcBef>
                          <a:spcPts val="5"/>
                        </a:spcBef>
                        <a:spcAft>
                          <a:spcPts val="0"/>
                        </a:spcAft>
                      </a:pPr>
                      <a:r>
                        <a:rPr lang="es-ES" sz="2800" b="0" dirty="0">
                          <a:effectLst/>
                          <a:latin typeface="Calibri" panose="020F0502020204030204" pitchFamily="34" charset="0"/>
                          <a:cs typeface="Calibri" panose="020F0502020204030204" pitchFamily="34" charset="0"/>
                        </a:rPr>
                        <a:t> </a:t>
                      </a:r>
                      <a:endParaRPr lang="es-EC" sz="1800" b="0" dirty="0">
                        <a:effectLst/>
                        <a:latin typeface="Calibri" panose="020F0502020204030204" pitchFamily="34" charset="0"/>
                        <a:cs typeface="Calibri" panose="020F0502020204030204" pitchFamily="34" charset="0"/>
                      </a:endParaRPr>
                    </a:p>
                    <a:p>
                      <a:pPr marL="45085" marR="125095" algn="ctr">
                        <a:lnSpc>
                          <a:spcPct val="115000"/>
                        </a:lnSpc>
                        <a:spcBef>
                          <a:spcPts val="175"/>
                        </a:spcBef>
                        <a:spcAft>
                          <a:spcPts val="0"/>
                        </a:spcAft>
                      </a:pPr>
                      <a:r>
                        <a:rPr lang="es-ES" sz="1400" b="0" dirty="0">
                          <a:effectLst/>
                          <a:latin typeface="Calibri" panose="020F0502020204030204" pitchFamily="34" charset="0"/>
                          <a:cs typeface="Calibri" panose="020F0502020204030204" pitchFamily="34" charset="0"/>
                        </a:rPr>
                        <a:t>Garantizar el derecho a</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la salud integral,</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gratuidad</a:t>
                      </a:r>
                      <a:r>
                        <a:rPr lang="es-ES" sz="1400" b="0" spc="-2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y</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de</a:t>
                      </a:r>
                      <a:r>
                        <a:rPr lang="es-ES" sz="1400" b="0" spc="-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calidad.</a:t>
                      </a:r>
                      <a:endParaRPr lang="es-EC"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rowSpan="2">
                  <a:txBody>
                    <a:bodyPr/>
                    <a:lstStyle/>
                    <a:p>
                      <a:pPr algn="ctr">
                        <a:spcBef>
                          <a:spcPts val="5"/>
                        </a:spcBef>
                        <a:spcAft>
                          <a:spcPts val="0"/>
                        </a:spcAft>
                      </a:pPr>
                      <a:endParaRPr lang="es-ES" sz="1400" b="0" dirty="0" smtClean="0">
                        <a:effectLst/>
                        <a:latin typeface="Calibri" panose="020F0502020204030204" pitchFamily="34" charset="0"/>
                        <a:cs typeface="Calibri" panose="020F0502020204030204" pitchFamily="34" charset="0"/>
                      </a:endParaRPr>
                    </a:p>
                    <a:p>
                      <a:pPr algn="ctr">
                        <a:spcBef>
                          <a:spcPts val="5"/>
                        </a:spcBef>
                        <a:spcAft>
                          <a:spcPts val="0"/>
                        </a:spcAft>
                      </a:pPr>
                      <a:endParaRPr lang="es-ES" sz="1400" b="0" dirty="0" smtClean="0">
                        <a:effectLst/>
                        <a:latin typeface="Calibri" panose="020F0502020204030204" pitchFamily="34" charset="0"/>
                        <a:cs typeface="Calibri" panose="020F0502020204030204" pitchFamily="34" charset="0"/>
                      </a:endParaRPr>
                    </a:p>
                    <a:p>
                      <a:pPr algn="ctr">
                        <a:spcBef>
                          <a:spcPts val="5"/>
                        </a:spcBef>
                        <a:spcAft>
                          <a:spcPts val="0"/>
                        </a:spcAft>
                      </a:pPr>
                      <a:r>
                        <a:rPr lang="es-ES" sz="1400" b="0" dirty="0" smtClean="0">
                          <a:effectLst/>
                          <a:latin typeface="Calibri" panose="020F0502020204030204" pitchFamily="34" charset="0"/>
                          <a:cs typeface="Calibri" panose="020F0502020204030204" pitchFamily="34" charset="0"/>
                        </a:rPr>
                        <a:t>Fomentar </a:t>
                      </a:r>
                      <a:r>
                        <a:rPr lang="es-ES" sz="1400" b="0" dirty="0">
                          <a:effectLst/>
                          <a:latin typeface="Calibri" panose="020F0502020204030204" pitchFamily="34" charset="0"/>
                          <a:cs typeface="Calibri" panose="020F0502020204030204" pitchFamily="34" charset="0"/>
                        </a:rPr>
                        <a:t>el tiempo libre dedicado a</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actividades físicas que contribuyan a</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mejorar</a:t>
                      </a:r>
                      <a:r>
                        <a:rPr lang="es-ES" sz="1400" b="0" spc="-1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la</a:t>
                      </a:r>
                      <a:r>
                        <a:rPr lang="es-ES" sz="1400" b="0" spc="-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salud</a:t>
                      </a:r>
                      <a:r>
                        <a:rPr lang="es-ES" sz="1400" b="0" spc="-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de</a:t>
                      </a:r>
                      <a:r>
                        <a:rPr lang="es-ES" sz="1400" b="0" spc="-1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la</a:t>
                      </a:r>
                      <a:r>
                        <a:rPr lang="es-ES" sz="1400" b="0" spc="-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población.</a:t>
                      </a:r>
                      <a:endParaRPr lang="es-EC"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941695">
                <a:tc>
                  <a:txBody>
                    <a:bodyPr/>
                    <a:lstStyle/>
                    <a:p>
                      <a:pPr marL="45085" marR="175260" algn="just">
                        <a:lnSpc>
                          <a:spcPct val="113000"/>
                        </a:lnSpc>
                        <a:spcBef>
                          <a:spcPts val="5"/>
                        </a:spcBef>
                        <a:spcAft>
                          <a:spcPts val="0"/>
                        </a:spcAft>
                      </a:pPr>
                      <a:r>
                        <a:rPr lang="es-ES" sz="1400" b="0" dirty="0">
                          <a:effectLst/>
                          <a:latin typeface="Calibri" panose="020F0502020204030204" pitchFamily="34" charset="0"/>
                          <a:cs typeface="Calibri" panose="020F0502020204030204" pitchFamily="34" charset="0"/>
                        </a:rPr>
                        <a:t>5.</a:t>
                      </a:r>
                      <a:r>
                        <a:rPr lang="es-ES" sz="1400" b="0" spc="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Reducir</a:t>
                      </a:r>
                      <a:r>
                        <a:rPr lang="es-ES" sz="1400" b="0" spc="-1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el</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tiempo</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de</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comportamiento</a:t>
                      </a:r>
                      <a:r>
                        <a:rPr lang="es-ES" sz="1400" b="0" spc="-4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sedentario</a:t>
                      </a:r>
                      <a:r>
                        <a:rPr lang="es-ES" sz="1400" b="0" spc="-1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en</a:t>
                      </a:r>
                      <a:endParaRPr lang="es-EC" sz="1800" b="0" dirty="0">
                        <a:effectLst/>
                        <a:latin typeface="Calibri" panose="020F0502020204030204" pitchFamily="34" charset="0"/>
                        <a:cs typeface="Calibri" panose="020F0502020204030204" pitchFamily="34" charset="0"/>
                      </a:endParaRPr>
                    </a:p>
                    <a:p>
                      <a:pPr marL="45085" algn="just">
                        <a:spcBef>
                          <a:spcPts val="25"/>
                        </a:spcBef>
                        <a:spcAft>
                          <a:spcPts val="0"/>
                        </a:spcAft>
                      </a:pPr>
                      <a:r>
                        <a:rPr lang="es-ES" sz="1400" b="0" dirty="0">
                          <a:effectLst/>
                          <a:latin typeface="Calibri" panose="020F0502020204030204" pitchFamily="34" charset="0"/>
                          <a:cs typeface="Calibri" panose="020F0502020204030204" pitchFamily="34" charset="0"/>
                        </a:rPr>
                        <a:t>un</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día</a:t>
                      </a:r>
                      <a:r>
                        <a:rPr lang="es-ES" sz="1400" b="0" spc="-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normal.</a:t>
                      </a:r>
                      <a:endParaRPr lang="es-EC"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vMerge="1">
                  <a:txBody>
                    <a:bodyPr/>
                    <a:lstStyle/>
                    <a:p>
                      <a:endParaRPr lang="es-EC"/>
                    </a:p>
                  </a:txBody>
                  <a:tcPr/>
                </a:tc>
                <a:tc vMerge="1">
                  <a:txBody>
                    <a:bodyPr/>
                    <a:lstStyle/>
                    <a:p>
                      <a:endParaRPr lang="es-EC"/>
                    </a:p>
                  </a:txBody>
                  <a:tcPr/>
                </a:tc>
              </a:tr>
            </a:tbl>
          </a:graphicData>
        </a:graphic>
      </p:graphicFrame>
    </p:spTree>
    <p:extLst>
      <p:ext uri="{BB962C8B-B14F-4D97-AF65-F5344CB8AC3E}">
        <p14:creationId xmlns:p14="http://schemas.microsoft.com/office/powerpoint/2010/main" val="194080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0" y="0"/>
            <a:ext cx="12193084" cy="6856897"/>
          </a:xfrm>
          <a:prstGeom prst="rect">
            <a:avLst/>
          </a:prstGeom>
          <a:noFill/>
          <a:ln>
            <a:noFill/>
          </a:ln>
        </p:spPr>
      </p:pic>
      <p:sp>
        <p:nvSpPr>
          <p:cNvPr id="6" name="Rectángulo 5"/>
          <p:cNvSpPr/>
          <p:nvPr/>
        </p:nvSpPr>
        <p:spPr>
          <a:xfrm>
            <a:off x="441278" y="474570"/>
            <a:ext cx="6096000" cy="923330"/>
          </a:xfrm>
          <a:prstGeom prst="rect">
            <a:avLst/>
          </a:prstGeom>
        </p:spPr>
        <p:txBody>
          <a:bodyPr>
            <a:spAutoFit/>
          </a:bodyPr>
          <a:lstStyle/>
          <a:p>
            <a:r>
              <a:rPr lang="es-ES" sz="1800" b="1" dirty="0"/>
              <a:t>Articulación de las Políticas Públicas</a:t>
            </a:r>
            <a:r>
              <a:rPr lang="es-ES" sz="1800" dirty="0"/>
              <a:t> </a:t>
            </a:r>
            <a:br>
              <a:rPr lang="es-ES" sz="1800" dirty="0"/>
            </a:br>
            <a:r>
              <a:rPr lang="es-EC" sz="1800" dirty="0"/>
              <a:t/>
            </a:r>
            <a:br>
              <a:rPr lang="es-EC" sz="1800" dirty="0"/>
            </a:br>
            <a:endParaRPr lang="es-EC" sz="1800" dirty="0"/>
          </a:p>
        </p:txBody>
      </p:sp>
      <p:sp>
        <p:nvSpPr>
          <p:cNvPr id="10" name="Google Shape;93;p1"/>
          <p:cNvSpPr txBox="1"/>
          <p:nvPr/>
        </p:nvSpPr>
        <p:spPr>
          <a:xfrm>
            <a:off x="441278" y="6135710"/>
            <a:ext cx="28528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C" b="1" i="0" u="none" strike="noStrike" cap="none" dirty="0" smtClean="0">
                <a:solidFill>
                  <a:srgbClr val="212D5A"/>
                </a:solidFill>
                <a:latin typeface="Arial"/>
                <a:ea typeface="Arial"/>
                <a:cs typeface="Arial"/>
                <a:sym typeface="Arial"/>
              </a:rPr>
              <a:t>Coordinación Zonal 7 - Deporte</a:t>
            </a:r>
            <a:endParaRPr b="1" i="0" u="none" strike="noStrike" cap="none" dirty="0">
              <a:solidFill>
                <a:srgbClr val="000000"/>
              </a:solidFill>
              <a:latin typeface="Arial"/>
              <a:ea typeface="Arial"/>
              <a:cs typeface="Arial"/>
              <a:sym typeface="Arial"/>
            </a:endParaRPr>
          </a:p>
        </p:txBody>
      </p:sp>
      <p:sp>
        <p:nvSpPr>
          <p:cNvPr id="5" name="Rectangle 1"/>
          <p:cNvSpPr>
            <a:spLocks noChangeArrowheads="1"/>
          </p:cNvSpPr>
          <p:nvPr/>
        </p:nvSpPr>
        <p:spPr bwMode="auto">
          <a:xfrm>
            <a:off x="1400370" y="16130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smtClean="0">
                <a:ln>
                  <a:noFill/>
                </a:ln>
                <a:solidFill>
                  <a:schemeClr val="tx1"/>
                </a:solidFill>
                <a:effectLst/>
                <a:latin typeface="Arial" panose="020B0604020202020204" pitchFamily="34" charset="0"/>
              </a:rPr>
              <a:t/>
            </a:r>
            <a:br>
              <a:rPr kumimoji="0" lang="es-EC" altLang="es-EC" sz="1800" b="0" i="0" u="none" strike="noStrike" cap="none" normalizeH="0" baseline="0" smtClean="0">
                <a:ln>
                  <a:noFill/>
                </a:ln>
                <a:solidFill>
                  <a:schemeClr val="tx1"/>
                </a:solidFill>
                <a:effectLst/>
                <a:latin typeface="Arial" panose="020B0604020202020204" pitchFamily="34" charset="0"/>
              </a:rPr>
            </a:b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531989215"/>
              </p:ext>
            </p:extLst>
          </p:nvPr>
        </p:nvGraphicFramePr>
        <p:xfrm>
          <a:off x="1009933" y="1507084"/>
          <a:ext cx="9580730" cy="1068705"/>
        </p:xfrm>
        <a:graphic>
          <a:graphicData uri="http://schemas.openxmlformats.org/drawingml/2006/table">
            <a:tbl>
              <a:tblPr firstRow="1" firstCol="1" lastRow="1" lastCol="1" bandRow="1" bandCol="1">
                <a:tableStyleId>{5C22544A-7EE6-4342-B048-85BDC9FD1C3A}</a:tableStyleId>
              </a:tblPr>
              <a:tblGrid>
                <a:gridCol w="3889613"/>
                <a:gridCol w="3193576"/>
                <a:gridCol w="2497541"/>
              </a:tblGrid>
              <a:tr h="532765">
                <a:tc>
                  <a:txBody>
                    <a:bodyPr/>
                    <a:lstStyle/>
                    <a:p>
                      <a:pPr marL="231140" marR="222250" indent="1905" algn="ctr">
                        <a:lnSpc>
                          <a:spcPct val="113000"/>
                        </a:lnSpc>
                        <a:spcBef>
                          <a:spcPts val="5"/>
                        </a:spcBef>
                        <a:spcAft>
                          <a:spcPts val="0"/>
                        </a:spcAft>
                      </a:pPr>
                      <a:r>
                        <a:rPr lang="es-ES" sz="1200" dirty="0">
                          <a:effectLst/>
                          <a:latin typeface="Calibri" panose="020F0502020204030204" pitchFamily="34" charset="0"/>
                          <a:cs typeface="Calibri" panose="020F0502020204030204" pitchFamily="34" charset="0"/>
                        </a:rPr>
                        <a:t>PLAN ESTRATÉGICO</a:t>
                      </a:r>
                      <a:r>
                        <a:rPr lang="es-ES" sz="1200" spc="5"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MINISTERIO</a:t>
                      </a:r>
                      <a:r>
                        <a:rPr lang="es-ES" sz="1200" spc="-25"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DEL</a:t>
                      </a:r>
                      <a:r>
                        <a:rPr lang="es-ES" sz="1200" spc="-10"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DEPORTE</a:t>
                      </a:r>
                      <a:endParaRPr lang="es-EC" sz="1600" dirty="0">
                        <a:effectLst/>
                        <a:latin typeface="Calibri" panose="020F0502020204030204" pitchFamily="34" charset="0"/>
                        <a:cs typeface="Calibri" panose="020F0502020204030204" pitchFamily="34" charset="0"/>
                      </a:endParaRPr>
                    </a:p>
                    <a:p>
                      <a:pPr marL="606425" marR="596900" algn="ctr">
                        <a:spcBef>
                          <a:spcPts val="25"/>
                        </a:spcBef>
                        <a:spcAft>
                          <a:spcPts val="0"/>
                        </a:spcAft>
                      </a:pPr>
                      <a:r>
                        <a:rPr lang="es-ES" sz="1200" dirty="0">
                          <a:effectLst/>
                          <a:latin typeface="Calibri" panose="020F0502020204030204" pitchFamily="34" charset="0"/>
                          <a:cs typeface="Calibri" panose="020F0502020204030204" pitchFamily="34" charset="0"/>
                        </a:rPr>
                        <a:t>2022</a:t>
                      </a:r>
                      <a:r>
                        <a:rPr lang="es-ES" sz="1200" spc="-5"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a:t>
                      </a:r>
                      <a:r>
                        <a:rPr lang="es-ES" sz="1200" spc="10"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2025</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gridSpan="2">
                  <a:txBody>
                    <a:bodyPr/>
                    <a:lstStyle/>
                    <a:p>
                      <a:pPr>
                        <a:spcBef>
                          <a:spcPts val="55"/>
                        </a:spcBef>
                        <a:spcAft>
                          <a:spcPts val="0"/>
                        </a:spcAft>
                      </a:pPr>
                      <a:r>
                        <a:rPr lang="es-ES" sz="1600" dirty="0">
                          <a:effectLst/>
                          <a:latin typeface="Calibri" panose="020F0502020204030204" pitchFamily="34" charset="0"/>
                          <a:cs typeface="Calibri" panose="020F0502020204030204" pitchFamily="34" charset="0"/>
                        </a:rPr>
                        <a:t> </a:t>
                      </a:r>
                      <a:endParaRPr lang="es-EC" sz="1600" dirty="0">
                        <a:effectLst/>
                        <a:latin typeface="Calibri" panose="020F0502020204030204" pitchFamily="34" charset="0"/>
                        <a:cs typeface="Calibri" panose="020F0502020204030204" pitchFamily="34" charset="0"/>
                      </a:endParaRPr>
                    </a:p>
                    <a:p>
                      <a:pPr marL="176530">
                        <a:spcBef>
                          <a:spcPts val="175"/>
                        </a:spcBef>
                        <a:spcAft>
                          <a:spcPts val="0"/>
                        </a:spcAft>
                      </a:pPr>
                      <a:r>
                        <a:rPr lang="es-ES" sz="1200" dirty="0">
                          <a:effectLst/>
                          <a:latin typeface="Calibri" panose="020F0502020204030204" pitchFamily="34" charset="0"/>
                          <a:cs typeface="Calibri" panose="020F0502020204030204" pitchFamily="34" charset="0"/>
                        </a:rPr>
                        <a:t>ALINEACIÓN</a:t>
                      </a:r>
                      <a:r>
                        <a:rPr lang="es-ES" sz="1200" spc="-10"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AL</a:t>
                      </a:r>
                      <a:r>
                        <a:rPr lang="es-ES" sz="1200" spc="-10"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PLAN</a:t>
                      </a:r>
                      <a:r>
                        <a:rPr lang="es-ES" sz="1200" spc="-10"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NACIONAL</a:t>
                      </a:r>
                      <a:r>
                        <a:rPr lang="es-ES" sz="1200" spc="-35"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DE</a:t>
                      </a:r>
                      <a:r>
                        <a:rPr lang="es-ES" sz="1200" spc="-25"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DESARROLLO</a:t>
                      </a:r>
                      <a:r>
                        <a:rPr lang="es-ES" sz="1200" spc="-25"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2021-2025</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hMerge="1">
                  <a:txBody>
                    <a:bodyPr/>
                    <a:lstStyle/>
                    <a:p>
                      <a:endParaRPr lang="es-EC"/>
                    </a:p>
                  </a:txBody>
                  <a:tcPr/>
                </a:tc>
              </a:tr>
              <a:tr h="535940">
                <a:tc>
                  <a:txBody>
                    <a:bodyPr/>
                    <a:lstStyle/>
                    <a:p>
                      <a:pPr>
                        <a:spcBef>
                          <a:spcPts val="15"/>
                        </a:spcBef>
                        <a:spcAft>
                          <a:spcPts val="0"/>
                        </a:spcAft>
                      </a:pPr>
                      <a:r>
                        <a:rPr lang="es-ES" sz="1600" dirty="0">
                          <a:effectLst/>
                          <a:latin typeface="Calibri" panose="020F0502020204030204" pitchFamily="34" charset="0"/>
                          <a:cs typeface="Calibri" panose="020F0502020204030204" pitchFamily="34" charset="0"/>
                        </a:rPr>
                        <a:t> </a:t>
                      </a:r>
                      <a:endParaRPr lang="es-EC" sz="1600" dirty="0">
                        <a:effectLst/>
                        <a:latin typeface="Calibri" panose="020F0502020204030204" pitchFamily="34" charset="0"/>
                        <a:cs typeface="Calibri" panose="020F0502020204030204" pitchFamily="34" charset="0"/>
                      </a:endParaRPr>
                    </a:p>
                    <a:p>
                      <a:pPr marL="240665">
                        <a:spcBef>
                          <a:spcPts val="5"/>
                        </a:spcBef>
                        <a:spcAft>
                          <a:spcPts val="0"/>
                        </a:spcAft>
                      </a:pPr>
                      <a:r>
                        <a:rPr lang="es-ES" sz="1200" dirty="0">
                          <a:effectLst/>
                          <a:latin typeface="Calibri" panose="020F0502020204030204" pitchFamily="34" charset="0"/>
                          <a:cs typeface="Calibri" panose="020F0502020204030204" pitchFamily="34" charset="0"/>
                        </a:rPr>
                        <a:t>OBJETIVO</a:t>
                      </a:r>
                      <a:r>
                        <a:rPr lang="es-ES" sz="1200" spc="-20"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INSTITUCIONAL</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270510" indent="137160">
                        <a:spcBef>
                          <a:spcPts val="5"/>
                        </a:spcBef>
                        <a:spcAft>
                          <a:spcPts val="0"/>
                        </a:spcAft>
                      </a:pPr>
                      <a:r>
                        <a:rPr lang="es-ES" sz="1200" dirty="0">
                          <a:effectLst/>
                          <a:latin typeface="Calibri" panose="020F0502020204030204" pitchFamily="34" charset="0"/>
                          <a:cs typeface="Calibri" panose="020F0502020204030204" pitchFamily="34" charset="0"/>
                        </a:rPr>
                        <a:t>OBJETIVOS</a:t>
                      </a:r>
                      <a:endParaRPr lang="es-EC" sz="1600" dirty="0">
                        <a:effectLst/>
                        <a:latin typeface="Calibri" panose="020F0502020204030204" pitchFamily="34" charset="0"/>
                        <a:cs typeface="Calibri" panose="020F0502020204030204" pitchFamily="34" charset="0"/>
                      </a:endParaRPr>
                    </a:p>
                    <a:p>
                      <a:pPr marL="346710" marR="255905" indent="-76200">
                        <a:lnSpc>
                          <a:spcPts val="1400"/>
                        </a:lnSpc>
                        <a:spcBef>
                          <a:spcPts val="15"/>
                        </a:spcBef>
                        <a:spcAft>
                          <a:spcPts val="0"/>
                        </a:spcAft>
                      </a:pPr>
                      <a:r>
                        <a:rPr lang="es-ES" sz="1200" spc="-5" dirty="0">
                          <a:effectLst/>
                          <a:latin typeface="Calibri" panose="020F0502020204030204" pitchFamily="34" charset="0"/>
                          <a:cs typeface="Calibri" panose="020F0502020204030204" pitchFamily="34" charset="0"/>
                        </a:rPr>
                        <a:t>NACIONALES </a:t>
                      </a:r>
                      <a:r>
                        <a:rPr lang="es-ES" sz="1200" dirty="0">
                          <a:effectLst/>
                          <a:latin typeface="Calibri" panose="020F0502020204030204" pitchFamily="34" charset="0"/>
                          <a:cs typeface="Calibri" panose="020F0502020204030204" pitchFamily="34" charset="0"/>
                        </a:rPr>
                        <a:t>DE</a:t>
                      </a:r>
                      <a:r>
                        <a:rPr lang="es-ES" sz="1200" spc="-215" dirty="0">
                          <a:effectLst/>
                          <a:latin typeface="Calibri" panose="020F0502020204030204" pitchFamily="34" charset="0"/>
                          <a:cs typeface="Calibri" panose="020F0502020204030204" pitchFamily="34" charset="0"/>
                        </a:rPr>
                        <a:t> </a:t>
                      </a:r>
                      <a:r>
                        <a:rPr lang="es-ES" sz="1200" dirty="0">
                          <a:effectLst/>
                          <a:latin typeface="Calibri" panose="020F0502020204030204" pitchFamily="34" charset="0"/>
                          <a:cs typeface="Calibri" panose="020F0502020204030204" pitchFamily="34" charset="0"/>
                        </a:rPr>
                        <a:t>DESARROLLO</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spcBef>
                          <a:spcPts val="15"/>
                        </a:spcBef>
                        <a:spcAft>
                          <a:spcPts val="0"/>
                        </a:spcAft>
                      </a:pPr>
                      <a:r>
                        <a:rPr lang="es-ES" sz="1600" dirty="0">
                          <a:effectLst/>
                          <a:latin typeface="Calibri" panose="020F0502020204030204" pitchFamily="34" charset="0"/>
                          <a:cs typeface="Calibri" panose="020F0502020204030204" pitchFamily="34" charset="0"/>
                        </a:rPr>
                        <a:t> </a:t>
                      </a:r>
                      <a:endParaRPr lang="es-EC" sz="1600" dirty="0">
                        <a:effectLst/>
                        <a:latin typeface="Calibri" panose="020F0502020204030204" pitchFamily="34" charset="0"/>
                        <a:cs typeface="Calibri" panose="020F0502020204030204" pitchFamily="34" charset="0"/>
                      </a:endParaRPr>
                    </a:p>
                    <a:p>
                      <a:pPr marL="796925" marR="789940" algn="ctr">
                        <a:spcBef>
                          <a:spcPts val="5"/>
                        </a:spcBef>
                        <a:spcAft>
                          <a:spcPts val="0"/>
                        </a:spcAft>
                      </a:pPr>
                      <a:r>
                        <a:rPr lang="es-ES" sz="1200" dirty="0">
                          <a:effectLst/>
                          <a:latin typeface="Calibri" panose="020F0502020204030204" pitchFamily="34" charset="0"/>
                          <a:cs typeface="Calibri" panose="020F0502020204030204" pitchFamily="34" charset="0"/>
                        </a:rPr>
                        <a:t>POLÍTICAS</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276339858"/>
              </p:ext>
            </p:extLst>
          </p:nvPr>
        </p:nvGraphicFramePr>
        <p:xfrm>
          <a:off x="1023581" y="2594653"/>
          <a:ext cx="9567081" cy="2518163"/>
        </p:xfrm>
        <a:graphic>
          <a:graphicData uri="http://schemas.openxmlformats.org/drawingml/2006/table">
            <a:tbl>
              <a:tblPr firstRow="1" firstCol="1" lastRow="1" lastCol="1" bandRow="1" bandCol="1">
                <a:tableStyleId>{BC89EF96-8CEA-46FF-86C4-4CE0E7609802}</a:tableStyleId>
              </a:tblPr>
              <a:tblGrid>
                <a:gridCol w="3892405"/>
                <a:gridCol w="3231726"/>
                <a:gridCol w="2442950"/>
              </a:tblGrid>
              <a:tr h="1007265">
                <a:tc>
                  <a:txBody>
                    <a:bodyPr/>
                    <a:lstStyle/>
                    <a:p>
                      <a:pPr marL="45085" marR="138430" algn="just">
                        <a:lnSpc>
                          <a:spcPct val="115000"/>
                        </a:lnSpc>
                        <a:spcBef>
                          <a:spcPts val="5"/>
                        </a:spcBef>
                        <a:spcAft>
                          <a:spcPts val="0"/>
                        </a:spcAft>
                      </a:pPr>
                      <a:r>
                        <a:rPr lang="es-ES" sz="1400" b="0" dirty="0" smtClean="0">
                          <a:effectLst/>
                          <a:latin typeface="Calibri" panose="020F0502020204030204" pitchFamily="34" charset="0"/>
                          <a:cs typeface="Calibri" panose="020F0502020204030204" pitchFamily="34" charset="0"/>
                        </a:rPr>
                        <a:t>6</a:t>
                      </a:r>
                      <a:r>
                        <a:rPr lang="es-ES" sz="1400" b="0" dirty="0">
                          <a:effectLst/>
                          <a:latin typeface="Calibri" panose="020F0502020204030204" pitchFamily="34" charset="0"/>
                          <a:cs typeface="Calibri" panose="020F0502020204030204" pitchFamily="34" charset="0"/>
                        </a:rPr>
                        <a:t>. Incrementar la generación de</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información oportuna y</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transparente</a:t>
                      </a:r>
                      <a:r>
                        <a:rPr lang="es-ES" sz="1400" b="0" spc="1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por</a:t>
                      </a:r>
                      <a:r>
                        <a:rPr lang="es-ES" sz="1400" b="0" spc="-1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parte</a:t>
                      </a:r>
                      <a:r>
                        <a:rPr lang="es-ES" sz="1400" b="0" spc="-1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de</a:t>
                      </a:r>
                      <a:r>
                        <a:rPr lang="es-ES" sz="1400" b="0" spc="-1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los</a:t>
                      </a:r>
                      <a:endParaRPr lang="es-EC" sz="1400" b="0" dirty="0">
                        <a:effectLst/>
                        <a:latin typeface="Calibri" panose="020F0502020204030204" pitchFamily="34" charset="0"/>
                        <a:cs typeface="Calibri" panose="020F0502020204030204" pitchFamily="34" charset="0"/>
                      </a:endParaRPr>
                    </a:p>
                    <a:p>
                      <a:pPr marL="45085" algn="just">
                        <a:spcBef>
                          <a:spcPts val="15"/>
                        </a:spcBef>
                        <a:spcAft>
                          <a:spcPts val="0"/>
                        </a:spcAft>
                      </a:pPr>
                      <a:r>
                        <a:rPr lang="es-ES" sz="1400" b="0" dirty="0">
                          <a:effectLst/>
                          <a:latin typeface="Calibri" panose="020F0502020204030204" pitchFamily="34" charset="0"/>
                          <a:cs typeface="Calibri" panose="020F0502020204030204" pitchFamily="34" charset="0"/>
                        </a:rPr>
                        <a:t>actores</a:t>
                      </a:r>
                      <a:r>
                        <a:rPr lang="es-ES" sz="1400" b="0" spc="-2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del</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sector</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deportivo</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45085" marR="67310" algn="just">
                        <a:lnSpc>
                          <a:spcPct val="115000"/>
                        </a:lnSpc>
                        <a:spcBef>
                          <a:spcPts val="5"/>
                        </a:spcBef>
                        <a:spcAft>
                          <a:spcPts val="0"/>
                        </a:spcAft>
                      </a:pPr>
                      <a:r>
                        <a:rPr lang="es-ES" sz="1400" b="0">
                          <a:effectLst/>
                          <a:latin typeface="Calibri" panose="020F0502020204030204" pitchFamily="34" charset="0"/>
                          <a:cs typeface="Calibri" panose="020F0502020204030204" pitchFamily="34" charset="0"/>
                        </a:rPr>
                        <a:t>Fomentar</a:t>
                      </a:r>
                      <a:r>
                        <a:rPr lang="es-ES" sz="1400" b="0" spc="-10">
                          <a:effectLst/>
                          <a:latin typeface="Calibri" panose="020F0502020204030204" pitchFamily="34" charset="0"/>
                          <a:cs typeface="Calibri" panose="020F0502020204030204" pitchFamily="34" charset="0"/>
                        </a:rPr>
                        <a:t> </a:t>
                      </a:r>
                      <a:r>
                        <a:rPr lang="es-ES" sz="1400" b="0">
                          <a:effectLst/>
                          <a:latin typeface="Calibri" panose="020F0502020204030204" pitchFamily="34" charset="0"/>
                          <a:cs typeface="Calibri" panose="020F0502020204030204" pitchFamily="34" charset="0"/>
                        </a:rPr>
                        <a:t>la</a:t>
                      </a:r>
                      <a:r>
                        <a:rPr lang="es-ES" sz="1400" b="0" spc="10">
                          <a:effectLst/>
                          <a:latin typeface="Calibri" panose="020F0502020204030204" pitchFamily="34" charset="0"/>
                          <a:cs typeface="Calibri" panose="020F0502020204030204" pitchFamily="34" charset="0"/>
                        </a:rPr>
                        <a:t> </a:t>
                      </a:r>
                      <a:r>
                        <a:rPr lang="es-ES" sz="1400" b="0">
                          <a:effectLst/>
                          <a:latin typeface="Calibri" panose="020F0502020204030204" pitchFamily="34" charset="0"/>
                          <a:cs typeface="Calibri" panose="020F0502020204030204" pitchFamily="34" charset="0"/>
                        </a:rPr>
                        <a:t>ética</a:t>
                      </a:r>
                      <a:r>
                        <a:rPr lang="es-ES" sz="1400" b="0" spc="5">
                          <a:effectLst/>
                          <a:latin typeface="Calibri" panose="020F0502020204030204" pitchFamily="34" charset="0"/>
                          <a:cs typeface="Calibri" panose="020F0502020204030204" pitchFamily="34" charset="0"/>
                        </a:rPr>
                        <a:t> </a:t>
                      </a:r>
                      <a:r>
                        <a:rPr lang="es-ES" sz="1400" b="0">
                          <a:effectLst/>
                          <a:latin typeface="Calibri" panose="020F0502020204030204" pitchFamily="34" charset="0"/>
                          <a:cs typeface="Calibri" panose="020F0502020204030204" pitchFamily="34" charset="0"/>
                        </a:rPr>
                        <a:t>pública, la transparencia</a:t>
                      </a:r>
                      <a:r>
                        <a:rPr lang="es-ES" sz="1400" b="0" spc="-215">
                          <a:effectLst/>
                          <a:latin typeface="Calibri" panose="020F0502020204030204" pitchFamily="34" charset="0"/>
                          <a:cs typeface="Calibri" panose="020F0502020204030204" pitchFamily="34" charset="0"/>
                        </a:rPr>
                        <a:t> </a:t>
                      </a:r>
                      <a:r>
                        <a:rPr lang="es-ES" sz="1400" b="0">
                          <a:effectLst/>
                          <a:latin typeface="Calibri" panose="020F0502020204030204" pitchFamily="34" charset="0"/>
                          <a:cs typeface="Calibri" panose="020F0502020204030204" pitchFamily="34" charset="0"/>
                        </a:rPr>
                        <a:t>y</a:t>
                      </a:r>
                      <a:r>
                        <a:rPr lang="es-ES" sz="1400" b="0" spc="10">
                          <a:effectLst/>
                          <a:latin typeface="Calibri" panose="020F0502020204030204" pitchFamily="34" charset="0"/>
                          <a:cs typeface="Calibri" panose="020F0502020204030204" pitchFamily="34" charset="0"/>
                        </a:rPr>
                        <a:t> </a:t>
                      </a:r>
                      <a:r>
                        <a:rPr lang="es-ES" sz="1400" b="0">
                          <a:effectLst/>
                          <a:latin typeface="Calibri" panose="020F0502020204030204" pitchFamily="34" charset="0"/>
                          <a:cs typeface="Calibri" panose="020F0502020204030204" pitchFamily="34" charset="0"/>
                        </a:rPr>
                        <a:t>la</a:t>
                      </a:r>
                      <a:r>
                        <a:rPr lang="es-ES" sz="1400" b="0" spc="-15">
                          <a:effectLst/>
                          <a:latin typeface="Calibri" panose="020F0502020204030204" pitchFamily="34" charset="0"/>
                          <a:cs typeface="Calibri" panose="020F0502020204030204" pitchFamily="34" charset="0"/>
                        </a:rPr>
                        <a:t> </a:t>
                      </a:r>
                      <a:r>
                        <a:rPr lang="es-ES" sz="1400" b="0">
                          <a:effectLst/>
                          <a:latin typeface="Calibri" panose="020F0502020204030204" pitchFamily="34" charset="0"/>
                          <a:cs typeface="Calibri" panose="020F0502020204030204" pitchFamily="34" charset="0"/>
                        </a:rPr>
                        <a:t>lucha</a:t>
                      </a:r>
                      <a:r>
                        <a:rPr lang="es-ES" sz="1400" b="0" spc="-15">
                          <a:effectLst/>
                          <a:latin typeface="Calibri" panose="020F0502020204030204" pitchFamily="34" charset="0"/>
                          <a:cs typeface="Calibri" panose="020F0502020204030204" pitchFamily="34" charset="0"/>
                        </a:rPr>
                        <a:t> </a:t>
                      </a:r>
                      <a:r>
                        <a:rPr lang="es-ES" sz="1400" b="0">
                          <a:effectLst/>
                          <a:latin typeface="Calibri" panose="020F0502020204030204" pitchFamily="34" charset="0"/>
                          <a:cs typeface="Calibri" panose="020F0502020204030204" pitchFamily="34" charset="0"/>
                        </a:rPr>
                        <a:t>contra</a:t>
                      </a:r>
                      <a:r>
                        <a:rPr lang="es-ES" sz="1400" b="0" spc="-15">
                          <a:effectLst/>
                          <a:latin typeface="Calibri" panose="020F0502020204030204" pitchFamily="34" charset="0"/>
                          <a:cs typeface="Calibri" panose="020F0502020204030204" pitchFamily="34" charset="0"/>
                        </a:rPr>
                        <a:t> </a:t>
                      </a:r>
                      <a:r>
                        <a:rPr lang="es-ES" sz="1400" b="0">
                          <a:effectLst/>
                          <a:latin typeface="Calibri" panose="020F0502020204030204" pitchFamily="34" charset="0"/>
                          <a:cs typeface="Calibri" panose="020F0502020204030204" pitchFamily="34" charset="0"/>
                        </a:rPr>
                        <a:t>la</a:t>
                      </a:r>
                      <a:endParaRPr lang="es-EC" sz="1400" b="0">
                        <a:effectLst/>
                        <a:latin typeface="Calibri" panose="020F0502020204030204" pitchFamily="34" charset="0"/>
                        <a:cs typeface="Calibri" panose="020F0502020204030204" pitchFamily="34" charset="0"/>
                      </a:endParaRPr>
                    </a:p>
                    <a:p>
                      <a:pPr marL="45085" algn="just">
                        <a:spcBef>
                          <a:spcPts val="15"/>
                        </a:spcBef>
                        <a:spcAft>
                          <a:spcPts val="0"/>
                        </a:spcAft>
                      </a:pPr>
                      <a:r>
                        <a:rPr lang="es-ES" sz="1400" b="0">
                          <a:effectLst/>
                          <a:latin typeface="Calibri" panose="020F0502020204030204" pitchFamily="34" charset="0"/>
                          <a:cs typeface="Calibri" panose="020F0502020204030204" pitchFamily="34" charset="0"/>
                        </a:rPr>
                        <a:t>corrupción.</a:t>
                      </a:r>
                      <a:endParaRPr lang="es-EC" sz="14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45085" marR="394335" algn="just">
                        <a:lnSpc>
                          <a:spcPct val="115000"/>
                        </a:lnSpc>
                        <a:spcBef>
                          <a:spcPts val="700"/>
                        </a:spcBef>
                        <a:spcAft>
                          <a:spcPts val="0"/>
                        </a:spcAft>
                      </a:pPr>
                      <a:r>
                        <a:rPr lang="es-ES" sz="1400" b="0" dirty="0">
                          <a:effectLst/>
                          <a:latin typeface="Calibri" panose="020F0502020204030204" pitchFamily="34" charset="0"/>
                          <a:cs typeface="Calibri" panose="020F0502020204030204" pitchFamily="34" charset="0"/>
                        </a:rPr>
                        <a:t>Fomentar la ética pública, la</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transparencia y la lucha contra la</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corrupción.</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510898">
                <a:tc>
                  <a:txBody>
                    <a:bodyPr/>
                    <a:lstStyle/>
                    <a:p>
                      <a:pPr marL="45085" marR="302260" algn="just">
                        <a:lnSpc>
                          <a:spcPct val="113000"/>
                        </a:lnSpc>
                        <a:spcBef>
                          <a:spcPts val="5"/>
                        </a:spcBef>
                        <a:spcAft>
                          <a:spcPts val="0"/>
                        </a:spcAft>
                      </a:pPr>
                      <a:endParaRPr lang="es-EC" sz="1400" b="0" dirty="0" smtClean="0">
                        <a:effectLst/>
                        <a:latin typeface="Calibri" panose="020F0502020204030204" pitchFamily="34" charset="0"/>
                        <a:cs typeface="Calibri" panose="020F0502020204030204" pitchFamily="34" charset="0"/>
                      </a:endParaRPr>
                    </a:p>
                    <a:p>
                      <a:pPr marL="45085" marR="302260" algn="just">
                        <a:lnSpc>
                          <a:spcPct val="113000"/>
                        </a:lnSpc>
                        <a:spcBef>
                          <a:spcPts val="5"/>
                        </a:spcBef>
                        <a:spcAft>
                          <a:spcPts val="0"/>
                        </a:spcAft>
                      </a:pPr>
                      <a:endParaRPr lang="es-EC" sz="1400" b="0" dirty="0" smtClean="0">
                        <a:effectLst/>
                        <a:latin typeface="Calibri" panose="020F0502020204030204" pitchFamily="34" charset="0"/>
                        <a:cs typeface="Calibri" panose="020F0502020204030204" pitchFamily="34" charset="0"/>
                      </a:endParaRPr>
                    </a:p>
                    <a:p>
                      <a:pPr marL="45085" marR="302260" algn="just">
                        <a:lnSpc>
                          <a:spcPct val="113000"/>
                        </a:lnSpc>
                        <a:spcBef>
                          <a:spcPts val="5"/>
                        </a:spcBef>
                        <a:spcAft>
                          <a:spcPts val="0"/>
                        </a:spcAft>
                      </a:pPr>
                      <a:r>
                        <a:rPr lang="es-EC" sz="1400" b="0" dirty="0" smtClean="0">
                          <a:effectLst/>
                          <a:latin typeface="Calibri" panose="020F0502020204030204" pitchFamily="34" charset="0"/>
                          <a:cs typeface="Calibri" panose="020F0502020204030204" pitchFamily="34" charset="0"/>
                        </a:rPr>
                        <a:t>7.</a:t>
                      </a:r>
                      <a:r>
                        <a:rPr lang="es-EC" sz="1400" b="0" baseline="0" dirty="0" smtClean="0">
                          <a:effectLst/>
                          <a:latin typeface="Calibri" panose="020F0502020204030204" pitchFamily="34" charset="0"/>
                          <a:cs typeface="Calibri" panose="020F0502020204030204" pitchFamily="34" charset="0"/>
                        </a:rPr>
                        <a:t> </a:t>
                      </a:r>
                      <a:r>
                        <a:rPr lang="es-ES" sz="1400" b="0" dirty="0" smtClean="0">
                          <a:effectLst/>
                          <a:latin typeface="Calibri" panose="020F0502020204030204" pitchFamily="34" charset="0"/>
                          <a:cs typeface="Calibri" panose="020F0502020204030204" pitchFamily="34" charset="0"/>
                        </a:rPr>
                        <a:t>Fortalecer </a:t>
                      </a:r>
                      <a:r>
                        <a:rPr lang="es-ES" sz="1400" b="0" dirty="0">
                          <a:effectLst/>
                          <a:latin typeface="Calibri" panose="020F0502020204030204" pitchFamily="34" charset="0"/>
                          <a:cs typeface="Calibri" panose="020F0502020204030204" pitchFamily="34" charset="0"/>
                        </a:rPr>
                        <a:t>las capacidades</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Institucionales</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45085" marR="31115" algn="just">
                        <a:lnSpc>
                          <a:spcPct val="115000"/>
                        </a:lnSpc>
                        <a:spcBef>
                          <a:spcPts val="5"/>
                        </a:spcBef>
                        <a:spcAft>
                          <a:spcPts val="0"/>
                        </a:spcAft>
                      </a:pPr>
                      <a:r>
                        <a:rPr lang="es-ES" sz="1400" b="0" dirty="0">
                          <a:effectLst/>
                          <a:latin typeface="Calibri" panose="020F0502020204030204" pitchFamily="34" charset="0"/>
                          <a:cs typeface="Calibri" panose="020F0502020204030204" pitchFamily="34" charset="0"/>
                        </a:rPr>
                        <a:t>Fortalecer las</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capacidades del Estado</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con énfasis en la</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administración</a:t>
                      </a:r>
                      <a:r>
                        <a:rPr lang="es-ES" sz="1400" b="0" spc="22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de</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justicia y eficiencia en los</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procesos de regulación y</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control, con</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independencia</a:t>
                      </a:r>
                      <a:r>
                        <a:rPr lang="es-ES" sz="1400" b="0" spc="-2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y</a:t>
                      </a:r>
                      <a:endParaRPr lang="es-EC" sz="1400" b="0" dirty="0">
                        <a:effectLst/>
                        <a:latin typeface="Calibri" panose="020F0502020204030204" pitchFamily="34" charset="0"/>
                        <a:cs typeface="Calibri" panose="020F0502020204030204" pitchFamily="34" charset="0"/>
                      </a:endParaRPr>
                    </a:p>
                    <a:p>
                      <a:pPr marL="45085" algn="just">
                        <a:spcBef>
                          <a:spcPts val="175"/>
                        </a:spcBef>
                        <a:spcAft>
                          <a:spcPts val="0"/>
                        </a:spcAft>
                      </a:pPr>
                      <a:r>
                        <a:rPr lang="es-ES" sz="1400" b="0" dirty="0">
                          <a:effectLst/>
                          <a:latin typeface="Calibri" panose="020F0502020204030204" pitchFamily="34" charset="0"/>
                          <a:cs typeface="Calibri" panose="020F0502020204030204" pitchFamily="34" charset="0"/>
                        </a:rPr>
                        <a:t>autonomía.</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45085" marR="58420" algn="just">
                        <a:lnSpc>
                          <a:spcPct val="115000"/>
                        </a:lnSpc>
                        <a:spcBef>
                          <a:spcPts val="175"/>
                        </a:spcBef>
                        <a:spcAft>
                          <a:spcPts val="0"/>
                        </a:spcAft>
                      </a:pPr>
                      <a:r>
                        <a:rPr lang="es-ES" sz="1400" b="0" dirty="0" smtClean="0">
                          <a:effectLst/>
                          <a:latin typeface="Calibri" panose="020F0502020204030204" pitchFamily="34" charset="0"/>
                          <a:cs typeface="Calibri" panose="020F0502020204030204" pitchFamily="34" charset="0"/>
                        </a:rPr>
                        <a:t>Fortalecer </a:t>
                      </a:r>
                      <a:r>
                        <a:rPr lang="es-ES" sz="1400" b="0" dirty="0">
                          <a:effectLst/>
                          <a:latin typeface="Calibri" panose="020F0502020204030204" pitchFamily="34" charset="0"/>
                          <a:cs typeface="Calibri" panose="020F0502020204030204" pitchFamily="34" charset="0"/>
                        </a:rPr>
                        <a:t>la implementación de las</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buenas prácticas regulatorias que</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garanticen la transparencia, eficiencia y</a:t>
                      </a:r>
                      <a:r>
                        <a:rPr lang="es-ES" sz="1400" b="0" spc="-21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competitividad</a:t>
                      </a:r>
                      <a:r>
                        <a:rPr lang="es-ES" sz="1400" b="0" spc="-20"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del</a:t>
                      </a:r>
                      <a:r>
                        <a:rPr lang="es-ES" sz="1400" b="0" spc="-5" dirty="0">
                          <a:effectLst/>
                          <a:latin typeface="Calibri" panose="020F0502020204030204" pitchFamily="34" charset="0"/>
                          <a:cs typeface="Calibri" panose="020F0502020204030204" pitchFamily="34" charset="0"/>
                        </a:rPr>
                        <a:t> </a:t>
                      </a:r>
                      <a:r>
                        <a:rPr lang="es-ES" sz="1400" b="0" dirty="0">
                          <a:effectLst/>
                          <a:latin typeface="Calibri" panose="020F0502020204030204" pitchFamily="34" charset="0"/>
                          <a:cs typeface="Calibri" panose="020F0502020204030204" pitchFamily="34" charset="0"/>
                        </a:rPr>
                        <a:t>Estado.</a:t>
                      </a:r>
                      <a:endParaRPr lang="es-EC" sz="14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bl>
          </a:graphicData>
        </a:graphic>
      </p:graphicFrame>
    </p:spTree>
    <p:extLst>
      <p:ext uri="{BB962C8B-B14F-4D97-AF65-F5344CB8AC3E}">
        <p14:creationId xmlns:p14="http://schemas.microsoft.com/office/powerpoint/2010/main" val="959928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1687</Words>
  <Application>Microsoft Office PowerPoint</Application>
  <PresentationFormat>Panorámica</PresentationFormat>
  <Paragraphs>467</Paragraphs>
  <Slides>26</Slides>
  <Notes>26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Arial-BoldMT</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cajasmarcia@gmail.com</dc:creator>
  <cp:lastModifiedBy>Joe Celi</cp:lastModifiedBy>
  <cp:revision>36</cp:revision>
  <dcterms:created xsi:type="dcterms:W3CDTF">2021-05-27T23:45:58Z</dcterms:created>
  <dcterms:modified xsi:type="dcterms:W3CDTF">2023-05-09T17:25:52Z</dcterms:modified>
</cp:coreProperties>
</file>