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2">
  <p:sldMasterIdLst>
    <p:sldMasterId id="2147483648" r:id="rId1"/>
  </p:sldMasterIdLst>
  <p:notesMasterIdLst>
    <p:notesMasterId r:id="rId34"/>
  </p:notesMasterIdLst>
  <p:sldIdLst>
    <p:sldId id="257" r:id="rId2"/>
    <p:sldId id="258" r:id="rId3"/>
    <p:sldId id="312" r:id="rId4"/>
    <p:sldId id="313" r:id="rId5"/>
    <p:sldId id="268" r:id="rId6"/>
    <p:sldId id="270" r:id="rId7"/>
    <p:sldId id="272" r:id="rId8"/>
    <p:sldId id="274" r:id="rId9"/>
    <p:sldId id="275" r:id="rId10"/>
    <p:sldId id="279" r:id="rId11"/>
    <p:sldId id="282" r:id="rId12"/>
    <p:sldId id="316" r:id="rId13"/>
    <p:sldId id="290" r:id="rId14"/>
    <p:sldId id="285" r:id="rId15"/>
    <p:sldId id="291" r:id="rId16"/>
    <p:sldId id="286" r:id="rId17"/>
    <p:sldId id="288" r:id="rId18"/>
    <p:sldId id="287" r:id="rId19"/>
    <p:sldId id="289" r:id="rId20"/>
    <p:sldId id="294" r:id="rId21"/>
    <p:sldId id="297" r:id="rId22"/>
    <p:sldId id="298" r:id="rId23"/>
    <p:sldId id="299" r:id="rId24"/>
    <p:sldId id="304" r:id="rId25"/>
    <p:sldId id="303" r:id="rId26"/>
    <p:sldId id="302" r:id="rId27"/>
    <p:sldId id="305" r:id="rId28"/>
    <p:sldId id="317" r:id="rId29"/>
    <p:sldId id="307" r:id="rId30"/>
    <p:sldId id="308" r:id="rId31"/>
    <p:sldId id="310" r:id="rId32"/>
    <p:sldId id="260"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p:scale>
          <a:sx n="77" d="100"/>
          <a:sy n="77" d="100"/>
        </p:scale>
        <p:origin x="5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1270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22" name="Google Shape;45;p49"/>
          <p:cNvSpPr txBox="1">
            <a:spLocks noGrp="1"/>
          </p:cNvSpPr>
          <p:nvPr>
            <p:ph type="body" sz="half" idx="21"/>
          </p:nvPr>
        </p:nvSpPr>
        <p:spPr>
          <a:xfrm>
            <a:off x="6172200" y="1825625"/>
            <a:ext cx="5181600" cy="4351338"/>
          </a:xfrm>
          <a:prstGeom prst="rect">
            <a:avLst/>
          </a:prstGeom>
        </p:spPr>
        <p:txBody>
          <a:bodyPr/>
          <a:lstStyle/>
          <a:p>
            <a:pPr indent="-342900"/>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51"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52" name="Google Shape;66;p52"/>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61" name="Google Shape;72;p53"/>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62"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79"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80" name="Body Level One…"/>
          <p:cNvSpPr txBox="1">
            <a:spLocks noGrp="1"/>
          </p:cNvSpPr>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adroTexto 7"/>
          <p:cNvSpPr txBox="1"/>
          <p:nvPr/>
        </p:nvSpPr>
        <p:spPr>
          <a:xfrm>
            <a:off x="6992901" y="413086"/>
            <a:ext cx="1151916"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FFFFFF"/>
                </a:solidFill>
                <a:latin typeface="Gotham Medium"/>
                <a:ea typeface="Gotham Medium"/>
                <a:cs typeface="Gotham Medium"/>
                <a:sym typeface="Gotham Medium"/>
              </a:defRPr>
            </a:lvl1pPr>
          </a:lstStyle>
          <a:p>
            <a:r>
              <a:rPr dirty="0" smtClean="0"/>
              <a:t>del </a:t>
            </a:r>
            <a:r>
              <a:rPr dirty="0" err="1"/>
              <a:t>Deporte</a:t>
            </a:r>
            <a:endParaRPr dirty="0"/>
          </a:p>
        </p:txBody>
      </p:sp>
      <p:sp>
        <p:nvSpPr>
          <p:cNvPr id="96" name="CuadroTexto 8"/>
          <p:cNvSpPr txBox="1"/>
          <p:nvPr/>
        </p:nvSpPr>
        <p:spPr>
          <a:xfrm>
            <a:off x="6948190" y="2491441"/>
            <a:ext cx="4214030" cy="1708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90000"/>
              </a:lnSpc>
              <a:defRPr sz="5600" b="1">
                <a:solidFill>
                  <a:srgbClr val="FFFFFF"/>
                </a:solidFill>
                <a:latin typeface="Gotham Medium"/>
                <a:ea typeface="Gotham Medium"/>
                <a:cs typeface="Gotham Medium"/>
                <a:sym typeface="Gotham Medium"/>
              </a:defRPr>
            </a:pPr>
            <a:r>
              <a:t>Portada con</a:t>
            </a:r>
          </a:p>
          <a:p>
            <a:pPr>
              <a:lnSpc>
                <a:spcPct val="90000"/>
              </a:lnSpc>
              <a:defRPr sz="5600" b="1">
                <a:solidFill>
                  <a:srgbClr val="FFFFFF"/>
                </a:solidFill>
                <a:latin typeface="Gotham Medium"/>
                <a:ea typeface="Gotham Medium"/>
                <a:cs typeface="Gotham Medium"/>
                <a:sym typeface="Gotham Medium"/>
              </a:defRPr>
            </a:pPr>
            <a:r>
              <a:t>fotografía</a:t>
            </a:r>
          </a:p>
        </p:txBody>
      </p:sp>
      <p:pic>
        <p:nvPicPr>
          <p:cNvPr id="6" name="Imagen 5">
            <a:extLst>
              <a:ext uri="{FF2B5EF4-FFF2-40B4-BE49-F238E27FC236}">
                <a16:creationId xmlns:a16="http://schemas.microsoft.com/office/drawing/2014/main" id="{46EC6BB9-3B79-40C6-8D68-9C9AFFEC44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143" y="1"/>
            <a:ext cx="5769282" cy="6858000"/>
          </a:xfrm>
          <a:prstGeom prst="rect">
            <a:avLst/>
          </a:prstGeom>
          <a:noFill/>
          <a:ln>
            <a:noFill/>
          </a:ln>
        </p:spPr>
      </p:pic>
      <p:pic>
        <p:nvPicPr>
          <p:cNvPr id="2" name="Imagen 1"/>
          <p:cNvPicPr>
            <a:picLocks noChangeAspect="1"/>
          </p:cNvPicPr>
          <p:nvPr/>
        </p:nvPicPr>
        <p:blipFill>
          <a:blip r:embed="rId3"/>
          <a:stretch>
            <a:fillRect/>
          </a:stretch>
        </p:blipFill>
        <p:spPr>
          <a:xfrm>
            <a:off x="0" y="1"/>
            <a:ext cx="6295305" cy="685799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62B33AF0-22DD-413B-AAAC-E015D158F460}"/>
              </a:ext>
            </a:extLst>
          </p:cNvPr>
          <p:cNvSpPr txBox="1"/>
          <p:nvPr/>
        </p:nvSpPr>
        <p:spPr>
          <a:xfrm>
            <a:off x="443573" y="932606"/>
            <a:ext cx="11109520" cy="4269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CAPACITACIONES REALIZADAS </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dirty="0">
                <a:effectLst/>
                <a:latin typeface="Lucida Sans" panose="020B0602030504020204" pitchFamily="34" charset="0"/>
                <a:ea typeface="Calibri" panose="020F0502020204030204" pitchFamily="34" charset="0"/>
                <a:cs typeface="Times New Roman" panose="02020603050405020304" pitchFamily="18" charset="0"/>
              </a:rPr>
              <a:t>Durante el 2021, la Coordinación Zonal 6 desarrolló las siguientes actividades de capacitación:</a:t>
            </a:r>
          </a:p>
          <a:p>
            <a:pPr marL="342900" lvl="0" indent="-342900">
              <a:buAutoNum type="arabicPeriod"/>
            </a:pPr>
            <a:r>
              <a:rPr lang="es-EC" sz="1800" dirty="0" smtClean="0">
                <a:latin typeface="Lucida Sans" panose="020B0602030504020204" pitchFamily="34" charset="0"/>
                <a:cs typeface="Times New Roman" panose="02020603050405020304" pitchFamily="18" charset="0"/>
              </a:rPr>
              <a:t>Capacitación </a:t>
            </a:r>
            <a:r>
              <a:rPr lang="es-EC" sz="1800" dirty="0">
                <a:latin typeface="Lucida Sans" panose="020B0602030504020204" pitchFamily="34" charset="0"/>
                <a:cs typeface="Times New Roman" panose="02020603050405020304" pitchFamily="18" charset="0"/>
              </a:rPr>
              <a:t>Plan Nacional de Reactivación a Ligas Deportivas Cantonales de la Zona 6</a:t>
            </a:r>
            <a:r>
              <a:rPr lang="es-EC" sz="1800" dirty="0" smtClean="0">
                <a:latin typeface="Lucida Sans" panose="020B0602030504020204" pitchFamily="34" charset="0"/>
                <a:cs typeface="Times New Roman" panose="02020603050405020304" pitchFamily="18" charset="0"/>
              </a:rPr>
              <a:t>. (</a:t>
            </a:r>
            <a:r>
              <a:rPr lang="es-EC" sz="1800" b="1" dirty="0" smtClean="0">
                <a:latin typeface="Lucida Sans" panose="020B0602030504020204" pitchFamily="34" charset="0"/>
                <a:cs typeface="Times New Roman" panose="02020603050405020304" pitchFamily="18" charset="0"/>
              </a:rPr>
              <a:t>25 </a:t>
            </a:r>
          </a:p>
          <a:p>
            <a:pPr lvl="0"/>
            <a:r>
              <a:rPr lang="es-EC" sz="1800" b="1" dirty="0" smtClean="0">
                <a:latin typeface="Lucida Sans" panose="020B0602030504020204" pitchFamily="34" charset="0"/>
                <a:cs typeface="Times New Roman" panose="02020603050405020304" pitchFamily="18" charset="0"/>
              </a:rPr>
              <a:t>     organizaciones)</a:t>
            </a:r>
            <a:r>
              <a:rPr lang="es-EC" sz="1800" dirty="0" smtClean="0">
                <a:latin typeface="Lucida Sans" panose="020B0602030504020204" pitchFamily="34" charset="0"/>
                <a:cs typeface="Times New Roman" panose="02020603050405020304" pitchFamily="18" charset="0"/>
              </a:rPr>
              <a:t> </a:t>
            </a:r>
          </a:p>
          <a:p>
            <a:pPr marL="342900" lvl="0" indent="-342900">
              <a:buAutoNum type="arabicPeriod"/>
            </a:pPr>
            <a:endParaRPr lang="es-EC" sz="1800" dirty="0">
              <a:latin typeface="Lucida Sans" panose="020B0602030504020204" pitchFamily="34" charset="0"/>
              <a:cs typeface="Times New Roman" panose="02020603050405020304" pitchFamily="18" charset="0"/>
            </a:endParaRPr>
          </a:p>
          <a:p>
            <a:pPr marL="342900" lvl="0" indent="-342900">
              <a:buAutoNum type="arabicPeriod"/>
            </a:pPr>
            <a:endParaRPr lang="es-EC" sz="1800" dirty="0" smtClean="0">
              <a:latin typeface="Lucida Sans" panose="020B0602030504020204" pitchFamily="34" charset="0"/>
              <a:cs typeface="Times New Roman" panose="02020603050405020304" pitchFamily="18" charset="0"/>
            </a:endParaRPr>
          </a:p>
          <a:p>
            <a:pPr marL="342900" lvl="0" indent="-342900">
              <a:buAutoNum type="arabicPeriod"/>
            </a:pPr>
            <a:endParaRPr lang="es-EC" sz="1800" dirty="0">
              <a:latin typeface="Lucida Sans" panose="020B0602030504020204" pitchFamily="34" charset="0"/>
              <a:cs typeface="Times New Roman" panose="02020603050405020304" pitchFamily="18" charset="0"/>
            </a:endParaRPr>
          </a:p>
          <a:p>
            <a:pPr marL="342900" lvl="0" indent="-342900">
              <a:buAutoNum type="arabicPeriod"/>
            </a:pPr>
            <a:endParaRPr lang="es-EC" sz="1800" dirty="0" smtClean="0">
              <a:latin typeface="Lucida Sans" panose="020B0602030504020204" pitchFamily="34" charset="0"/>
              <a:cs typeface="Times New Roman" panose="02020603050405020304" pitchFamily="18" charset="0"/>
            </a:endParaRPr>
          </a:p>
          <a:p>
            <a:pPr marL="342900" lvl="0" indent="-342900">
              <a:buAutoNum type="arabicPeriod"/>
            </a:pPr>
            <a:endParaRPr lang="es-EC" sz="1800" dirty="0">
              <a:latin typeface="Lucida Sans" panose="020B0602030504020204" pitchFamily="34" charset="0"/>
              <a:cs typeface="Times New Roman" panose="02020603050405020304" pitchFamily="18" charset="0"/>
            </a:endParaRPr>
          </a:p>
          <a:p>
            <a:pPr lvl="0"/>
            <a:endParaRPr lang="es-ES" sz="1800" dirty="0">
              <a:latin typeface="Lucida Sans" panose="020B0602030504020204" pitchFamily="34" charset="0"/>
              <a:cs typeface="Times New Roman" panose="02020603050405020304" pitchFamily="18" charset="0"/>
            </a:endParaRPr>
          </a:p>
          <a:p>
            <a:pPr lvl="0"/>
            <a:endParaRPr lang="es-EC" sz="18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001" y="3233044"/>
            <a:ext cx="3666651" cy="2274800"/>
          </a:xfrm>
          <a:prstGeom prst="rect">
            <a:avLst/>
          </a:prstGeom>
        </p:spPr>
      </p:pic>
    </p:spTree>
    <p:extLst>
      <p:ext uri="{BB962C8B-B14F-4D97-AF65-F5344CB8AC3E}">
        <p14:creationId xmlns:p14="http://schemas.microsoft.com/office/powerpoint/2010/main" val="60049973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2" name="CuadroTexto 1"/>
          <p:cNvSpPr txBox="1"/>
          <p:nvPr/>
        </p:nvSpPr>
        <p:spPr>
          <a:xfrm>
            <a:off x="1330030" y="2098056"/>
            <a:ext cx="832753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800" dirty="0">
                <a:latin typeface="Lucida Sans" panose="020B0602030504020204" pitchFamily="34" charset="0"/>
              </a:rPr>
              <a:t>2</a:t>
            </a:r>
            <a:r>
              <a:rPr lang="es-ES" sz="1800" dirty="0" smtClean="0">
                <a:latin typeface="Lucida Sans" panose="020B0602030504020204" pitchFamily="34" charset="0"/>
              </a:rPr>
              <a:t>. Acondicionamiento Físico impartido por el Sr. Pablo Val Especialista en Neurociencia </a:t>
            </a:r>
            <a:r>
              <a:rPr lang="es-ES" sz="1800" b="1" dirty="0" smtClean="0">
                <a:latin typeface="Lucida Sans" panose="020B0602030504020204" pitchFamily="34" charset="0"/>
              </a:rPr>
              <a:t>(300 asistentes)</a:t>
            </a:r>
            <a:endParaRPr kumimoji="0" lang="es-ES" sz="1800" b="1" i="0" u="none" strike="noStrike" cap="none" spc="0" normalizeH="0" baseline="0" dirty="0">
              <a:ln>
                <a:noFill/>
              </a:ln>
              <a:solidFill>
                <a:srgbClr val="000000"/>
              </a:solidFill>
              <a:effectLst/>
              <a:uFillTx/>
              <a:latin typeface="Lucida Sans" panose="020B0602030504020204" pitchFamily="34" charset="0"/>
              <a:sym typeface="Aria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011" y="2943616"/>
            <a:ext cx="3883068" cy="2329841"/>
          </a:xfrm>
          <a:prstGeom prst="rect">
            <a:avLst/>
          </a:prstGeom>
        </p:spPr>
      </p:pic>
    </p:spTree>
    <p:extLst>
      <p:ext uri="{BB962C8B-B14F-4D97-AF65-F5344CB8AC3E}">
        <p14:creationId xmlns:p14="http://schemas.microsoft.com/office/powerpoint/2010/main" val="342475725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223" y="2782594"/>
            <a:ext cx="3594970" cy="2419912"/>
          </a:xfrm>
          <a:prstGeom prst="rect">
            <a:avLst/>
          </a:prstGeom>
        </p:spPr>
      </p:pic>
      <p:sp>
        <p:nvSpPr>
          <p:cNvPr id="3" name="CuadroTexto 2"/>
          <p:cNvSpPr txBox="1"/>
          <p:nvPr/>
        </p:nvSpPr>
        <p:spPr>
          <a:xfrm>
            <a:off x="1054458" y="2065676"/>
            <a:ext cx="912920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800" dirty="0">
                <a:latin typeface="Lucida Sans" panose="020B0602030504020204" pitchFamily="34" charset="0"/>
              </a:rPr>
              <a:t>3</a:t>
            </a:r>
            <a:r>
              <a:rPr lang="es-ES" sz="1800" dirty="0" smtClean="0">
                <a:latin typeface="Lucida Sans" panose="020B0602030504020204" pitchFamily="34" charset="0"/>
              </a:rPr>
              <a:t>. Capacitación practica de futbol de sala ( FUTSAL) </a:t>
            </a:r>
            <a:r>
              <a:rPr lang="es-ES" sz="1800" b="1" dirty="0" smtClean="0">
                <a:latin typeface="Lucida Sans" panose="020B0602030504020204" pitchFamily="34" charset="0"/>
              </a:rPr>
              <a:t>(30 entrenadores y 26 deportistas) </a:t>
            </a:r>
            <a:endParaRPr lang="es-ES" b="1" dirty="0">
              <a:latin typeface="Lucida Sans" panose="020B0602030504020204" pitchFamily="34" charset="0"/>
            </a:endParaRPr>
          </a:p>
        </p:txBody>
      </p:sp>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6035051" y="2782594"/>
            <a:ext cx="3635042" cy="2419911"/>
          </a:xfrm>
          <a:prstGeom prst="rect">
            <a:avLst/>
          </a:prstGeom>
        </p:spPr>
      </p:pic>
    </p:spTree>
    <p:extLst>
      <p:ext uri="{BB962C8B-B14F-4D97-AF65-F5344CB8AC3E}">
        <p14:creationId xmlns:p14="http://schemas.microsoft.com/office/powerpoint/2010/main" val="218824861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723418ED-9967-4523-BBD0-948FC1DC29DA}"/>
              </a:ext>
            </a:extLst>
          </p:cNvPr>
          <p:cNvSpPr txBox="1"/>
          <p:nvPr/>
        </p:nvSpPr>
        <p:spPr>
          <a:xfrm>
            <a:off x="839372" y="1828800"/>
            <a:ext cx="10838278" cy="3357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lvl="1" indent="-285750" algn="just">
              <a:lnSpc>
                <a:spcPct val="107000"/>
              </a:lnSpc>
              <a:spcBef>
                <a:spcPts val="200"/>
              </a:spcBef>
              <a:spcAft>
                <a:spcPts val="0"/>
              </a:spcAft>
              <a:buClr>
                <a:srgbClr val="1F3864"/>
              </a:buClr>
              <a:buFont typeface="Century Gothic" panose="020B0502020202020204" pitchFamily="34" charset="0"/>
              <a:buAutoNum type="arabicPeriod" startAt="2"/>
            </a:pPr>
            <a:r>
              <a:rPr lang="es-EC" sz="1800" b="1" dirty="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OBJETIVO 2: Incrementar el rendimiento de los atletas en la consecución de logros deportivos </a:t>
            </a:r>
            <a:endParaRPr lang="es-EC" sz="1800" b="1"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	Taller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“Fortalecimiento del Deporte de Alto Rendimiento en Ecuador”</a:t>
            </a:r>
          </a:p>
          <a:p>
            <a:pPr>
              <a:lnSpc>
                <a:spcPct val="115000"/>
              </a:lnSpc>
              <a:spcAft>
                <a:spcPts val="800"/>
              </a:spcAft>
            </a:pP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4AC52109-BD1D-4360-BC7D-8FB2031A3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088" y="3020559"/>
            <a:ext cx="3783110" cy="2377799"/>
          </a:xfrm>
          <a:prstGeom prst="rect">
            <a:avLst/>
          </a:prstGeom>
        </p:spPr>
      </p:pic>
      <p:pic>
        <p:nvPicPr>
          <p:cNvPr id="8" name="Imagen 7">
            <a:extLst>
              <a:ext uri="{FF2B5EF4-FFF2-40B4-BE49-F238E27FC236}">
                <a16:creationId xmlns:a16="http://schemas.microsoft.com/office/drawing/2014/main" id="{CE02DE2E-AEE9-4E98-A099-52C49F1A8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9914" y="3020559"/>
            <a:ext cx="4331018" cy="2377799"/>
          </a:xfrm>
          <a:prstGeom prst="rect">
            <a:avLst/>
          </a:prstGeom>
        </p:spPr>
      </p:pic>
    </p:spTree>
    <p:extLst>
      <p:ext uri="{BB962C8B-B14F-4D97-AF65-F5344CB8AC3E}">
        <p14:creationId xmlns:p14="http://schemas.microsoft.com/office/powerpoint/2010/main" val="23813103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5CB4BA4D-8E19-405D-856A-3B32624AEA1B}"/>
              </a:ext>
            </a:extLst>
          </p:cNvPr>
          <p:cNvSpPr txBox="1"/>
          <p:nvPr/>
        </p:nvSpPr>
        <p:spPr>
          <a:xfrm>
            <a:off x="443574" y="1995087"/>
            <a:ext cx="11100726" cy="1713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8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Gabinete Zonal 6 en Morona Santiago con el objetivo de planificar acciones que beneficien a la sociedad a través del trabajo organizado y articulado.</a:t>
            </a:r>
          </a:p>
          <a:p>
            <a:pPr algn="just">
              <a:lnSpc>
                <a:spcPct val="115000"/>
              </a:lnSpc>
              <a:spcAft>
                <a:spcPts val="800"/>
              </a:spcAft>
            </a:pP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7AA4EBF0-61EF-4933-A754-5D6442BA8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45" y="3233044"/>
            <a:ext cx="3710941" cy="2246460"/>
          </a:xfrm>
          <a:prstGeom prst="rect">
            <a:avLst/>
          </a:prstGeom>
        </p:spPr>
      </p:pic>
      <p:pic>
        <p:nvPicPr>
          <p:cNvPr id="8" name="Imagen 7">
            <a:extLst>
              <a:ext uri="{FF2B5EF4-FFF2-40B4-BE49-F238E27FC236}">
                <a16:creationId xmlns:a16="http://schemas.microsoft.com/office/drawing/2014/main" id="{7E6A299A-3124-4D93-B4C0-F4B00560D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012" y="3233044"/>
            <a:ext cx="3710941" cy="2246460"/>
          </a:xfrm>
          <a:prstGeom prst="rect">
            <a:avLst/>
          </a:prstGeom>
        </p:spPr>
      </p:pic>
    </p:spTree>
    <p:extLst>
      <p:ext uri="{BB962C8B-B14F-4D97-AF65-F5344CB8AC3E}">
        <p14:creationId xmlns:p14="http://schemas.microsoft.com/office/powerpoint/2010/main" val="244350071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2FF92786-B5A3-4F61-8389-2A779E84BB05}"/>
              </a:ext>
            </a:extLst>
          </p:cNvPr>
          <p:cNvSpPr txBox="1"/>
          <p:nvPr/>
        </p:nvSpPr>
        <p:spPr>
          <a:xfrm>
            <a:off x="956602" y="1638300"/>
            <a:ext cx="11235397" cy="191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7000"/>
              </a:lnSpc>
              <a:spcAft>
                <a:spcPts val="800"/>
              </a:spcAft>
            </a:pPr>
            <a:endParaRPr lang="es-EC" sz="1800" b="1" dirty="0" smtClean="0">
              <a:effectLst/>
              <a:latin typeface="Lucida Sans" panose="020B0602030504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Recibimiento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de los deportistas azuayos que lograron medallas sudamericanas y mundiales en las disciplinas de natación, taekwondo y </a:t>
            </a:r>
            <a:r>
              <a:rPr lang="es-EC" sz="1800" b="1" dirty="0" err="1">
                <a:effectLst/>
                <a:latin typeface="Lucida Sans" panose="020B0602030504020204" pitchFamily="34" charset="0"/>
                <a:ea typeface="Calibri" panose="020F0502020204030204" pitchFamily="34" charset="0"/>
                <a:cs typeface="Times New Roman" panose="02020603050405020304" pitchFamily="18" charset="0"/>
              </a:rPr>
              <a:t>racquetball</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a:t>
            </a:r>
          </a:p>
          <a:p>
            <a:pPr algn="l">
              <a:lnSpc>
                <a:spcPct val="107000"/>
              </a:lnSpc>
              <a:spcAft>
                <a:spcPts val="800"/>
              </a:spcAft>
            </a:pPr>
            <a:endParaRPr lang="es-EC" sz="1800" b="1"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C60B2951-21A4-4495-B8CD-6F1DFCF28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565" y="3016962"/>
            <a:ext cx="4076699" cy="2504649"/>
          </a:xfrm>
          <a:prstGeom prst="rect">
            <a:avLst/>
          </a:prstGeom>
        </p:spPr>
      </p:pic>
      <p:pic>
        <p:nvPicPr>
          <p:cNvPr id="8" name="Imagen 7">
            <a:extLst>
              <a:ext uri="{FF2B5EF4-FFF2-40B4-BE49-F238E27FC236}">
                <a16:creationId xmlns:a16="http://schemas.microsoft.com/office/drawing/2014/main" id="{18C8FBB3-C732-4C55-AB15-5AB69C81D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165565" y="3016962"/>
            <a:ext cx="4076699" cy="2510473"/>
          </a:xfrm>
          <a:prstGeom prst="rect">
            <a:avLst/>
          </a:prstGeom>
        </p:spPr>
      </p:pic>
    </p:spTree>
    <p:extLst>
      <p:ext uri="{BB962C8B-B14F-4D97-AF65-F5344CB8AC3E}">
        <p14:creationId xmlns:p14="http://schemas.microsoft.com/office/powerpoint/2010/main" val="357770675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11" name="CuadroTexto 10">
            <a:extLst>
              <a:ext uri="{FF2B5EF4-FFF2-40B4-BE49-F238E27FC236}">
                <a16:creationId xmlns:a16="http://schemas.microsoft.com/office/drawing/2014/main" id="{FA398BA9-C2A5-4E4F-BBEC-751C6B2FA901}"/>
              </a:ext>
            </a:extLst>
          </p:cNvPr>
          <p:cNvSpPr txBox="1"/>
          <p:nvPr/>
        </p:nvSpPr>
        <p:spPr>
          <a:xfrm>
            <a:off x="285750" y="1619251"/>
            <a:ext cx="11066878" cy="703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8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Reunión vía zoom con representantes de ALESDE (Asociación </a:t>
            </a:r>
            <a:r>
              <a:rPr lang="es-EC" sz="1800" b="1" dirty="0" err="1">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Latinomericana</a:t>
            </a:r>
            <a:r>
              <a:rPr lang="es-EC" sz="18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 de Estudios </a:t>
            </a:r>
            <a:r>
              <a:rPr lang="es-EC" sz="1800" b="1" dirty="0" err="1">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Sociculturales</a:t>
            </a:r>
            <a:r>
              <a:rPr lang="es-EC" sz="1800" b="1"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 del Deporte)</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69533F12-5E42-47A8-83AC-363080EB1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387" y="2285428"/>
            <a:ext cx="3036387" cy="3263603"/>
          </a:xfrm>
          <a:prstGeom prst="rect">
            <a:avLst/>
          </a:prstGeom>
        </p:spPr>
      </p:pic>
      <p:pic>
        <p:nvPicPr>
          <p:cNvPr id="13" name="Imagen 12">
            <a:extLst>
              <a:ext uri="{FF2B5EF4-FFF2-40B4-BE49-F238E27FC236}">
                <a16:creationId xmlns:a16="http://schemas.microsoft.com/office/drawing/2014/main" id="{4D86CC45-41EC-4CFD-9F04-9636DCD82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540" y="2323163"/>
            <a:ext cx="3118982" cy="3225868"/>
          </a:xfrm>
          <a:prstGeom prst="rect">
            <a:avLst/>
          </a:prstGeom>
        </p:spPr>
      </p:pic>
    </p:spTree>
    <p:extLst>
      <p:ext uri="{BB962C8B-B14F-4D97-AF65-F5344CB8AC3E}">
        <p14:creationId xmlns:p14="http://schemas.microsoft.com/office/powerpoint/2010/main" val="249782422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95478BF7-0E0B-4816-8951-B5C8DB8CE84C}"/>
              </a:ext>
            </a:extLst>
          </p:cNvPr>
          <p:cNvSpPr txBox="1"/>
          <p:nvPr/>
        </p:nvSpPr>
        <p:spPr>
          <a:xfrm>
            <a:off x="117230" y="1600200"/>
            <a:ext cx="12074769" cy="1061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7000"/>
              </a:lnSpc>
              <a:spcAft>
                <a:spcPts val="800"/>
              </a:spcAft>
            </a:pPr>
            <a:endParaRPr lang="es-EC" sz="1800" b="1" dirty="0" smtClean="0">
              <a:effectLst/>
              <a:latin typeface="Lucida Sans" panose="020B0602030504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Cámara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de Comercio de Cuenca y Ministro Sebastián Palacios realizó la Socialización del Incentivo Tributario con presidentes de las cámaras y empresas.</a:t>
            </a:r>
            <a:endParaRPr lang="es-EC" sz="2000" dirty="0">
              <a:effectLst/>
              <a:latin typeface="Lucida Sans" panose="020B0602030504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65D308AD-F39C-4BA0-8DBE-D50DBAB69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655" y="3155992"/>
            <a:ext cx="3664282" cy="2352540"/>
          </a:xfrm>
          <a:prstGeom prst="rect">
            <a:avLst/>
          </a:prstGeom>
        </p:spPr>
      </p:pic>
      <p:pic>
        <p:nvPicPr>
          <p:cNvPr id="8" name="Imagen 7">
            <a:extLst>
              <a:ext uri="{FF2B5EF4-FFF2-40B4-BE49-F238E27FC236}">
                <a16:creationId xmlns:a16="http://schemas.microsoft.com/office/drawing/2014/main" id="{FA277EC5-E6B2-4501-8301-193B07142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2705" y="3154690"/>
            <a:ext cx="3999602" cy="2275488"/>
          </a:xfrm>
          <a:prstGeom prst="rect">
            <a:avLst/>
          </a:prstGeom>
        </p:spPr>
      </p:pic>
    </p:spTree>
    <p:extLst>
      <p:ext uri="{BB962C8B-B14F-4D97-AF65-F5344CB8AC3E}">
        <p14:creationId xmlns:p14="http://schemas.microsoft.com/office/powerpoint/2010/main" val="40392127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44989D79-C6A8-4F7A-BD9B-8723E0AEC429}"/>
              </a:ext>
            </a:extLst>
          </p:cNvPr>
          <p:cNvSpPr txBox="1"/>
          <p:nvPr/>
        </p:nvSpPr>
        <p:spPr>
          <a:xfrm>
            <a:off x="666750" y="1619250"/>
            <a:ext cx="11106149" cy="2449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dirty="0" smtClean="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Reconocimiento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a los medallistas de Cañar en el 2021, quienes destacaron en los eventos nacionales e internacionales.</a:t>
            </a:r>
          </a:p>
          <a:p>
            <a:pPr algn="just">
              <a:lnSpc>
                <a:spcPct val="115000"/>
              </a:lnSpc>
              <a:spcAft>
                <a:spcPts val="80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A6182433-D7C7-4B5F-8B1B-DF676C543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653" y="3031723"/>
            <a:ext cx="3797734" cy="2123392"/>
          </a:xfrm>
          <a:prstGeom prst="rect">
            <a:avLst/>
          </a:prstGeom>
        </p:spPr>
      </p:pic>
      <p:pic>
        <p:nvPicPr>
          <p:cNvPr id="8" name="Imagen 7">
            <a:extLst>
              <a:ext uri="{FF2B5EF4-FFF2-40B4-BE49-F238E27FC236}">
                <a16:creationId xmlns:a16="http://schemas.microsoft.com/office/drawing/2014/main" id="{3FEBB029-A889-4C6A-A8C8-03A8CB0B8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754" y="3009146"/>
            <a:ext cx="4197334" cy="2145969"/>
          </a:xfrm>
          <a:prstGeom prst="rect">
            <a:avLst/>
          </a:prstGeom>
        </p:spPr>
      </p:pic>
    </p:spTree>
    <p:extLst>
      <p:ext uri="{BB962C8B-B14F-4D97-AF65-F5344CB8AC3E}">
        <p14:creationId xmlns:p14="http://schemas.microsoft.com/office/powerpoint/2010/main" val="295264498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CB3F6261-701B-4175-A03A-84A9C5A7770C}"/>
              </a:ext>
            </a:extLst>
          </p:cNvPr>
          <p:cNvSpPr txBox="1"/>
          <p:nvPr/>
        </p:nvSpPr>
        <p:spPr>
          <a:xfrm>
            <a:off x="304800" y="1705887"/>
            <a:ext cx="10396025" cy="164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dirty="0" smtClean="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Gala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de Premios del Club Formativo Gabriela </a:t>
            </a:r>
            <a:r>
              <a:rPr lang="es-EC" sz="1800" b="1" dirty="0" err="1">
                <a:effectLst/>
                <a:latin typeface="Lucida Sans" panose="020B0602030504020204" pitchFamily="34" charset="0"/>
                <a:ea typeface="Calibri" panose="020F0502020204030204" pitchFamily="34" charset="0"/>
                <a:cs typeface="Times New Roman" panose="02020603050405020304" pitchFamily="18" charset="0"/>
              </a:rPr>
              <a:t>Cavalleri</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 en el que se forma nuestro campeón mundial David Sarmiento.</a:t>
            </a:r>
          </a:p>
          <a:p>
            <a:pPr algn="just">
              <a:lnSpc>
                <a:spcPct val="115000"/>
              </a:lnSpc>
              <a:spcAft>
                <a:spcPts val="800"/>
              </a:spcAft>
            </a:pP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56CE8FA0-1250-4F5C-A568-2C7895DF8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03" y="3233044"/>
            <a:ext cx="4125278" cy="2307140"/>
          </a:xfrm>
          <a:prstGeom prst="rect">
            <a:avLst/>
          </a:prstGeom>
        </p:spPr>
      </p:pic>
      <p:pic>
        <p:nvPicPr>
          <p:cNvPr id="8" name="Imagen 7">
            <a:extLst>
              <a:ext uri="{FF2B5EF4-FFF2-40B4-BE49-F238E27FC236}">
                <a16:creationId xmlns:a16="http://schemas.microsoft.com/office/drawing/2014/main" id="{B9EDEB94-42D3-4473-A116-18F3CF155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442" y="3233044"/>
            <a:ext cx="4073323" cy="2307140"/>
          </a:xfrm>
          <a:prstGeom prst="rect">
            <a:avLst/>
          </a:prstGeom>
        </p:spPr>
      </p:pic>
    </p:spTree>
    <p:extLst>
      <p:ext uri="{BB962C8B-B14F-4D97-AF65-F5344CB8AC3E}">
        <p14:creationId xmlns:p14="http://schemas.microsoft.com/office/powerpoint/2010/main" val="61195887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603472" y="-442386"/>
            <a:ext cx="12192000" cy="7948246"/>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443573" y="1742785"/>
            <a:ext cx="11029071" cy="5351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algn="just">
              <a:lnSpc>
                <a:spcPct val="115000"/>
              </a:lnSpc>
              <a:spcAft>
                <a:spcPts val="800"/>
              </a:spcAft>
            </a:pPr>
            <a:r>
              <a:rPr lang="es-EC" sz="2800" dirty="0" smtClean="0">
                <a:solidFill>
                  <a:schemeClr val="tx1"/>
                </a:solidFill>
                <a:latin typeface="Lucida Sans" panose="020B0602030504020204" pitchFamily="34" charset="0"/>
              </a:rPr>
              <a:t>El </a:t>
            </a:r>
            <a:r>
              <a:rPr lang="es-EC" sz="2800" dirty="0">
                <a:solidFill>
                  <a:schemeClr val="tx1"/>
                </a:solidFill>
                <a:latin typeface="Lucida Sans" panose="020B0602030504020204" pitchFamily="34" charset="0"/>
              </a:rPr>
              <a:t>Ministerio del Deporte contó en el 2021 con los siguientes objetivos estratégicos institucionales (OEI), los cuales direccionaron el trabajo de esta Cartera de Estado, determinando hacia dónde deben dirigirse los esfuerzos y recursos. Los objetivos estratégicos institucionales responden al Plan Nacional de Desarrollo, y </a:t>
            </a:r>
            <a:r>
              <a:rPr lang="es-EC" sz="2800" dirty="0" smtClean="0">
                <a:solidFill>
                  <a:schemeClr val="tx1"/>
                </a:solidFill>
                <a:latin typeface="Lucida Sans" panose="020B0602030504020204" pitchFamily="34" charset="0"/>
              </a:rPr>
              <a:t>demás instrumentos de planificación nacionales</a:t>
            </a:r>
            <a:r>
              <a:rPr lang="es-EC" sz="1800" dirty="0">
                <a:latin typeface="Lucida Sans" panose="020B0602030504020204" pitchFamily="34" charset="0"/>
              </a:rPr>
              <a:t>.</a:t>
            </a:r>
            <a:r>
              <a:rPr lang="es-ES" sz="1800" dirty="0">
                <a:latin typeface="Lucida Sans" panose="020B0602030504020204" pitchFamily="34" charset="0"/>
              </a:rPr>
              <a:t/>
            </a:r>
            <a:br>
              <a:rPr lang="es-ES" sz="1800" dirty="0">
                <a:latin typeface="Lucida Sans" panose="020B0602030504020204" pitchFamily="34" charset="0"/>
              </a:rPr>
            </a:br>
            <a:r>
              <a:rPr lang="es-EC" sz="1800" dirty="0">
                <a:latin typeface="Lucida Sans" panose="020B0602030504020204" pitchFamily="34" charset="0"/>
              </a:rPr>
              <a:t> </a:t>
            </a:r>
            <a:r>
              <a:rPr lang="es-ES" sz="1800" dirty="0">
                <a:latin typeface="Lucida Sans" panose="020B0602030504020204" pitchFamily="34" charset="0"/>
              </a:rPr>
              <a:t/>
            </a:r>
            <a:br>
              <a:rPr lang="es-ES" sz="1800" dirty="0">
                <a:latin typeface="Lucida Sans" panose="020B0602030504020204" pitchFamily="34" charset="0"/>
              </a:rPr>
            </a:br>
            <a:endParaRPr lang="es-EC" sz="18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600" dirty="0">
              <a:effectLst/>
              <a:latin typeface="Lucida Sans" panose="020B0602030504020204" pitchFamily="34" charset="0"/>
              <a:ea typeface="Calibri" panose="020F0502020204030204" pitchFamily="34" charset="0"/>
              <a:cs typeface="Times New Roman" panose="02020603050405020304" pitchFamily="18" charset="0"/>
            </a:endParaRPr>
          </a:p>
          <a:p>
            <a:endParaRPr lang="es-EC"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7128251"/>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21115C49-50A1-4458-95C9-3E9B7A6A665C}"/>
              </a:ext>
            </a:extLst>
          </p:cNvPr>
          <p:cNvSpPr txBox="1"/>
          <p:nvPr/>
        </p:nvSpPr>
        <p:spPr>
          <a:xfrm>
            <a:off x="554180" y="1616522"/>
            <a:ext cx="11570236" cy="5326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lgn="just">
              <a:lnSpc>
                <a:spcPct val="115000"/>
              </a:lnSpc>
              <a:spcAft>
                <a:spcPts val="800"/>
              </a:spcAft>
            </a:pPr>
            <a:r>
              <a:rPr lang="es-ES" sz="1800" b="1" cap="small" dirty="0">
                <a:latin typeface="Lucida Sans" panose="020B0602030504020204" pitchFamily="34" charset="0"/>
              </a:rPr>
              <a:t>OBJETIVO 3:  I</a:t>
            </a:r>
            <a:r>
              <a:rPr lang="es-ES" sz="1800" b="1" dirty="0">
                <a:latin typeface="Lucida Sans" panose="020B0602030504020204" pitchFamily="34" charset="0"/>
              </a:rPr>
              <a:t>ncrementar la eficiencia institucional en el Ministerio de Deporte </a:t>
            </a:r>
            <a:endParaRPr lang="es-ES" sz="1800" dirty="0" smtClean="0">
              <a:latin typeface="Lucida Sans" panose="020B0602030504020204" pitchFamily="34" charset="0"/>
            </a:endParaRPr>
          </a:p>
          <a:p>
            <a:pPr algn="ctr">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ORGANIZACIONES DEPORTIVAS</a:t>
            </a:r>
            <a:endParaRPr lang="es-EC" sz="1800" dirty="0">
              <a:latin typeface="Lucida Sans" panose="020B060203050402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1800" b="1" dirty="0" smtClean="0">
              <a:latin typeface="Lucida Sans" panose="020B060203050402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smtClean="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smtClean="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smtClean="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R="48895" algn="ctr">
              <a:lnSpc>
                <a:spcPct val="115000"/>
              </a:lnSpc>
              <a:spcAft>
                <a:spcPts val="800"/>
              </a:spcAft>
            </a:pP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88235112"/>
              </p:ext>
            </p:extLst>
          </p:nvPr>
        </p:nvGraphicFramePr>
        <p:xfrm>
          <a:off x="328711" y="2543426"/>
          <a:ext cx="10798448" cy="3269672"/>
        </p:xfrm>
        <a:graphic>
          <a:graphicData uri="http://schemas.openxmlformats.org/drawingml/2006/table">
            <a:tbl>
              <a:tblPr firstRow="1" firstCol="1" lastRow="1" lastCol="1" bandRow="1" bandCol="1">
                <a:tableStyleId>{5940675A-B579-460E-94D1-54222C63F5DA}</a:tableStyleId>
              </a:tblPr>
              <a:tblGrid>
                <a:gridCol w="2974672">
                  <a:extLst>
                    <a:ext uri="{9D8B030D-6E8A-4147-A177-3AD203B41FA5}">
                      <a16:colId xmlns:a16="http://schemas.microsoft.com/office/drawing/2014/main" val="3335473581"/>
                    </a:ext>
                  </a:extLst>
                </a:gridCol>
                <a:gridCol w="2317138">
                  <a:extLst>
                    <a:ext uri="{9D8B030D-6E8A-4147-A177-3AD203B41FA5}">
                      <a16:colId xmlns:a16="http://schemas.microsoft.com/office/drawing/2014/main" val="1784038461"/>
                    </a:ext>
                  </a:extLst>
                </a:gridCol>
                <a:gridCol w="2645320">
                  <a:extLst>
                    <a:ext uri="{9D8B030D-6E8A-4147-A177-3AD203B41FA5}">
                      <a16:colId xmlns:a16="http://schemas.microsoft.com/office/drawing/2014/main" val="4168107048"/>
                    </a:ext>
                  </a:extLst>
                </a:gridCol>
                <a:gridCol w="2861318">
                  <a:extLst>
                    <a:ext uri="{9D8B030D-6E8A-4147-A177-3AD203B41FA5}">
                      <a16:colId xmlns:a16="http://schemas.microsoft.com/office/drawing/2014/main" val="1910742554"/>
                    </a:ext>
                  </a:extLst>
                </a:gridCol>
              </a:tblGrid>
              <a:tr h="1055450">
                <a:tc>
                  <a:txBody>
                    <a:bodyPr/>
                    <a:lstStyle/>
                    <a:p>
                      <a:pPr marR="102235"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NOMBRE</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DEL</a:t>
                      </a:r>
                      <a:r>
                        <a:rPr lang="es-ES" sz="1400" b="1" spc="-2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ORGANISMO</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marL="67945" marR="62865" indent="28575"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OTORGAMIENTO</a:t>
                      </a:r>
                      <a:r>
                        <a:rPr lang="es-ES" sz="1400" b="1" spc="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a:t>
                      </a:r>
                      <a:r>
                        <a:rPr lang="es-ES" sz="1400" b="1" spc="-3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VIDA</a:t>
                      </a:r>
                      <a:r>
                        <a:rPr lang="es-ES" sz="1400" b="1" spc="-3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JURIDICA</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marL="222885" marR="222885"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REGISTO/ ACTUALIZACION DE REGISTRO DE DIRECTORIO OD</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REGISTRO DE ADMINISTRADOR</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extLst>
                  <a:ext uri="{0D108BD9-81ED-4DB2-BD59-A6C34878D82A}">
                    <a16:rowId xmlns:a16="http://schemas.microsoft.com/office/drawing/2014/main" val="1756555328"/>
                  </a:ext>
                </a:extLst>
              </a:tr>
              <a:tr h="678905">
                <a:tc>
                  <a:txBody>
                    <a:bodyPr/>
                    <a:lstStyle/>
                    <a:p>
                      <a:pPr algn="just">
                        <a:lnSpc>
                          <a:spcPct val="115000"/>
                        </a:lnSpc>
                        <a:spcAft>
                          <a:spcPts val="0"/>
                        </a:spcAft>
                      </a:pPr>
                      <a:r>
                        <a:rPr lang="es-ES" sz="1400" b="1" dirty="0">
                          <a:effectLst/>
                          <a:latin typeface="Lucida Sans" panose="020B0602030504020204" pitchFamily="34" charset="0"/>
                          <a:cs typeface="Times New Roman" panose="02020603050405020304" pitchFamily="18" charset="0"/>
                        </a:rPr>
                        <a:t>FEDERACIÓN</a:t>
                      </a:r>
                      <a:r>
                        <a:rPr lang="es-ES" sz="1400" b="1" spc="-3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DEPORTIVA</a:t>
                      </a:r>
                    </a:p>
                    <a:p>
                      <a:pPr algn="just">
                        <a:lnSpc>
                          <a:spcPct val="115000"/>
                        </a:lnSpc>
                        <a:spcAft>
                          <a:spcPts val="0"/>
                        </a:spcAft>
                      </a:pPr>
                      <a:r>
                        <a:rPr lang="es-ES" sz="1400" b="1" dirty="0">
                          <a:effectLst/>
                          <a:latin typeface="Lucida Sans" panose="020B0602030504020204" pitchFamily="34" charset="0"/>
                          <a:cs typeface="Times New Roman" panose="02020603050405020304" pitchFamily="18" charset="0"/>
                        </a:rPr>
                        <a:t>PROVINCIAL</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540"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2</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17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2</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96786540"/>
                  </a:ext>
                </a:extLst>
              </a:tr>
              <a:tr h="678905">
                <a:tc>
                  <a:txBody>
                    <a:bodyPr/>
                    <a:lstStyle/>
                    <a:p>
                      <a:pPr algn="just">
                        <a:lnSpc>
                          <a:spcPct val="115000"/>
                        </a:lnSpc>
                        <a:spcAft>
                          <a:spcPts val="0"/>
                        </a:spcAft>
                      </a:pPr>
                      <a:r>
                        <a:rPr lang="es-ES" sz="1400" b="1" dirty="0">
                          <a:effectLst/>
                          <a:latin typeface="Lucida Sans" panose="020B0602030504020204" pitchFamily="34" charset="0"/>
                          <a:cs typeface="Times New Roman" panose="02020603050405020304" pitchFamily="18" charset="0"/>
                        </a:rPr>
                        <a:t>LIGA</a:t>
                      </a:r>
                      <a:r>
                        <a:rPr lang="es-ES" sz="1400" b="1" spc="-1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DEPORTIVAS</a:t>
                      </a:r>
                    </a:p>
                    <a:p>
                      <a:pPr algn="just">
                        <a:lnSpc>
                          <a:spcPct val="115000"/>
                        </a:lnSpc>
                        <a:spcAft>
                          <a:spcPts val="0"/>
                        </a:spcAft>
                      </a:pPr>
                      <a:r>
                        <a:rPr lang="es-ES" sz="1400" b="1" dirty="0">
                          <a:effectLst/>
                          <a:latin typeface="Lucida Sans" panose="020B0602030504020204" pitchFamily="34" charset="0"/>
                          <a:cs typeface="Times New Roman" panose="02020603050405020304" pitchFamily="18" charset="0"/>
                        </a:rPr>
                        <a:t>CANTONALES</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540"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marR="22161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6</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17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991335"/>
                  </a:ext>
                </a:extLst>
              </a:tr>
              <a:tr h="516960">
                <a:tc>
                  <a:txBody>
                    <a:bodyPr/>
                    <a:lstStyle/>
                    <a:p>
                      <a:pPr algn="just">
                        <a:lnSpc>
                          <a:spcPct val="115000"/>
                        </a:lnSpc>
                        <a:spcAft>
                          <a:spcPts val="0"/>
                        </a:spcAft>
                        <a:tabLst>
                          <a:tab pos="833120" algn="l"/>
                        </a:tabLst>
                      </a:pPr>
                      <a:r>
                        <a:rPr lang="es-ES" sz="1400" b="1">
                          <a:effectLst/>
                          <a:latin typeface="Lucida Sans" panose="020B0602030504020204" pitchFamily="34" charset="0"/>
                          <a:cs typeface="Times New Roman" panose="02020603050405020304" pitchFamily="18" charset="0"/>
                        </a:rPr>
                        <a:t>CLUB ESPECIALIZADO</a:t>
                      </a:r>
                    </a:p>
                    <a:p>
                      <a:pPr algn="just">
                        <a:lnSpc>
                          <a:spcPct val="115000"/>
                        </a:lnSpc>
                        <a:spcAft>
                          <a:spcPts val="0"/>
                        </a:spcAft>
                      </a:pPr>
                      <a:r>
                        <a:rPr lang="es-ES" sz="1400" b="1">
                          <a:effectLst/>
                          <a:latin typeface="Lucida Sans" panose="020B0602030504020204" pitchFamily="34" charset="0"/>
                          <a:cs typeface="Times New Roman" panose="02020603050405020304" pitchFamily="18" charset="0"/>
                        </a:rPr>
                        <a:t>FORMATIVO</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540" algn="ctr">
                        <a:lnSpc>
                          <a:spcPct val="115000"/>
                        </a:lnSpc>
                        <a:spcAft>
                          <a:spcPts val="0"/>
                        </a:spcAft>
                      </a:pPr>
                      <a:r>
                        <a:rPr lang="es-ES" sz="1400" b="1">
                          <a:effectLst/>
                          <a:latin typeface="Lucida Sans" panose="020B0602030504020204" pitchFamily="34" charset="0"/>
                          <a:cs typeface="Times New Roman" panose="02020603050405020304" pitchFamily="18" charset="0"/>
                        </a:rPr>
                        <a:t>34</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marR="22161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41</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17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4256980"/>
                  </a:ext>
                </a:extLst>
              </a:tr>
              <a:tr h="339452">
                <a:tc>
                  <a:txBody>
                    <a:bodyPr/>
                    <a:lstStyle/>
                    <a:p>
                      <a:pPr marR="111125" algn="just">
                        <a:lnSpc>
                          <a:spcPct val="115000"/>
                        </a:lnSpc>
                        <a:spcAft>
                          <a:spcPts val="0"/>
                        </a:spcAft>
                      </a:pPr>
                      <a:r>
                        <a:rPr lang="es-ES" sz="1400" b="1" dirty="0">
                          <a:effectLst/>
                          <a:latin typeface="Lucida Sans" panose="020B0602030504020204" pitchFamily="34" charset="0"/>
                          <a:cs typeface="Times New Roman" panose="02020603050405020304" pitchFamily="18" charset="0"/>
                        </a:rPr>
                        <a:t>ASOCIACIONES</a:t>
                      </a:r>
                      <a:r>
                        <a:rPr lang="es-ES" sz="1400" b="1" spc="-3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DEPORTIVAS</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2540"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3</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5</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317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0675132"/>
                  </a:ext>
                </a:extLst>
              </a:tr>
            </a:tbl>
          </a:graphicData>
        </a:graphic>
      </p:graphicFrame>
    </p:spTree>
    <p:extLst>
      <p:ext uri="{BB962C8B-B14F-4D97-AF65-F5344CB8AC3E}">
        <p14:creationId xmlns:p14="http://schemas.microsoft.com/office/powerpoint/2010/main" val="394527734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225396DF-BE3E-48BE-AE97-169B05AEFE70}"/>
              </a:ext>
            </a:extLst>
          </p:cNvPr>
          <p:cNvSpPr txBox="1"/>
          <p:nvPr/>
        </p:nvSpPr>
        <p:spPr>
          <a:xfrm>
            <a:off x="3066171" y="1745460"/>
            <a:ext cx="6059658" cy="8065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48895" algn="ctr">
              <a:lnSpc>
                <a:spcPct val="115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48895" algn="ctr">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DEPORTE</a:t>
            </a:r>
            <a:r>
              <a:rPr lang="es-EC" sz="1800" b="1" spc="-15" dirty="0" smtClean="0">
                <a:effectLst/>
                <a:latin typeface="Lucida Sans" panose="020B0602030504020204" pitchFamily="34" charset="0"/>
                <a:ea typeface="Calibri" panose="020F0502020204030204" pitchFamily="34" charset="0"/>
                <a:cs typeface="Times New Roman" panose="02020603050405020304" pitchFamily="18" charset="0"/>
              </a:rPr>
              <a:t>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RECREACIONAL</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58DECA5C-12E0-4815-BE56-65426A3753EC}"/>
              </a:ext>
            </a:extLst>
          </p:cNvPr>
          <p:cNvGraphicFramePr>
            <a:graphicFrameLocks noGrp="1"/>
          </p:cNvGraphicFramePr>
          <p:nvPr>
            <p:extLst>
              <p:ext uri="{D42A27DB-BD31-4B8C-83A1-F6EECF244321}">
                <p14:modId xmlns:p14="http://schemas.microsoft.com/office/powerpoint/2010/main" val="3800867639"/>
              </p:ext>
            </p:extLst>
          </p:nvPr>
        </p:nvGraphicFramePr>
        <p:xfrm>
          <a:off x="1371599" y="2927509"/>
          <a:ext cx="9559636" cy="2339975"/>
        </p:xfrm>
        <a:graphic>
          <a:graphicData uri="http://schemas.openxmlformats.org/drawingml/2006/table">
            <a:tbl>
              <a:tblPr firstRow="1" firstCol="1" lastRow="1" lastCol="1" bandRow="1" bandCol="1">
                <a:tableStyleId>{5940675A-B579-460E-94D1-54222C63F5DA}</a:tableStyleId>
              </a:tblPr>
              <a:tblGrid>
                <a:gridCol w="4702531">
                  <a:extLst>
                    <a:ext uri="{9D8B030D-6E8A-4147-A177-3AD203B41FA5}">
                      <a16:colId xmlns:a16="http://schemas.microsoft.com/office/drawing/2014/main" val="3688229482"/>
                    </a:ext>
                  </a:extLst>
                </a:gridCol>
                <a:gridCol w="2647444">
                  <a:extLst>
                    <a:ext uri="{9D8B030D-6E8A-4147-A177-3AD203B41FA5}">
                      <a16:colId xmlns:a16="http://schemas.microsoft.com/office/drawing/2014/main" val="1690594167"/>
                    </a:ext>
                  </a:extLst>
                </a:gridCol>
                <a:gridCol w="2209661">
                  <a:extLst>
                    <a:ext uri="{9D8B030D-6E8A-4147-A177-3AD203B41FA5}">
                      <a16:colId xmlns:a16="http://schemas.microsoft.com/office/drawing/2014/main" val="3307692404"/>
                    </a:ext>
                  </a:extLst>
                </a:gridCol>
              </a:tblGrid>
              <a:tr h="340995">
                <a:tc>
                  <a:txBody>
                    <a:bodyPr/>
                    <a:lstStyle/>
                    <a:p>
                      <a:pPr algn="ctr">
                        <a:lnSpc>
                          <a:spcPct val="115000"/>
                        </a:lnSpc>
                      </a:pPr>
                      <a:r>
                        <a:rPr lang="es-ES" sz="1400" b="1" dirty="0">
                          <a:solidFill>
                            <a:schemeClr val="bg1"/>
                          </a:solidFill>
                          <a:effectLst/>
                          <a:latin typeface="Lucida Sans" panose="020B0602030504020204" pitchFamily="34" charset="0"/>
                          <a:cs typeface="Times New Roman" panose="02020603050405020304" pitchFamily="18" charset="0"/>
                        </a:rPr>
                        <a:t>NOMBRE</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DEL</a:t>
                      </a:r>
                      <a:r>
                        <a:rPr lang="es-ES" sz="1400" b="1" spc="-2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ORGANISMO</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marL="62230" marR="58420"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OTORGAMIENTO</a:t>
                      </a:r>
                      <a:r>
                        <a:rPr lang="es-ES" sz="1400" b="1" spc="-2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VIDA JURÍDICA</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algn="ctr">
                        <a:lnSpc>
                          <a:spcPct val="115000"/>
                        </a:lnSpc>
                      </a:pPr>
                      <a:r>
                        <a:rPr lang="es-ES" sz="1400" b="1" dirty="0">
                          <a:solidFill>
                            <a:schemeClr val="bg1"/>
                          </a:solidFill>
                          <a:effectLst/>
                          <a:latin typeface="Lucida Sans" panose="020B0602030504020204" pitchFamily="34" charset="0"/>
                          <a:cs typeface="Times New Roman" panose="02020603050405020304" pitchFamily="18" charset="0"/>
                        </a:rPr>
                        <a:t>REGISTRO</a:t>
                      </a:r>
                      <a:r>
                        <a:rPr lang="es-ES" sz="1400" b="1" spc="-1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 DIRECTORIO OD</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extLst>
                  <a:ext uri="{0D108BD9-81ED-4DB2-BD59-A6C34878D82A}">
                    <a16:rowId xmlns:a16="http://schemas.microsoft.com/office/drawing/2014/main" val="2961966811"/>
                  </a:ext>
                </a:extLst>
              </a:tr>
              <a:tr h="340995">
                <a:tc>
                  <a:txBody>
                    <a:bodyPr/>
                    <a:lstStyle/>
                    <a:p>
                      <a:pPr algn="just">
                        <a:lnSpc>
                          <a:spcPct val="115000"/>
                        </a:lnSpc>
                      </a:pPr>
                      <a:r>
                        <a:rPr lang="es-ES" sz="1400" b="1" dirty="0">
                          <a:effectLst/>
                          <a:latin typeface="Lucida Sans" panose="020B0602030504020204" pitchFamily="34" charset="0"/>
                          <a:cs typeface="Times New Roman" panose="02020603050405020304" pitchFamily="18" charset="0"/>
                        </a:rPr>
                        <a:t>FEDERACIÓN</a:t>
                      </a:r>
                      <a:r>
                        <a:rPr lang="es-ES" sz="1400" b="1" spc="-3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DEPORTIVA</a:t>
                      </a:r>
                      <a:r>
                        <a:rPr lang="es-ES" sz="1400" b="1" spc="-2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PROVINCIAL</a:t>
                      </a:r>
                      <a:r>
                        <a:rPr lang="es-ES" sz="1400" b="1" spc="-2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a:t>
                      </a:r>
                      <a:endParaRPr lang="es-EC" sz="1400" b="1" dirty="0">
                        <a:effectLst/>
                        <a:latin typeface="Lucida Sans" panose="020B0602030504020204" pitchFamily="34" charset="0"/>
                        <a:cs typeface="Times New Roman" panose="02020603050405020304" pitchFamily="18" charset="0"/>
                      </a:endParaRPr>
                    </a:p>
                    <a:p>
                      <a:pPr algn="just">
                        <a:lnSpc>
                          <a:spcPct val="115000"/>
                        </a:lnSpc>
                      </a:pPr>
                      <a:r>
                        <a:rPr lang="es-ES" sz="1400" b="1" dirty="0">
                          <a:effectLst/>
                          <a:latin typeface="Lucida Sans" panose="020B0602030504020204" pitchFamily="34" charset="0"/>
                          <a:cs typeface="Times New Roman" panose="02020603050405020304" pitchFamily="18" charset="0"/>
                        </a:rPr>
                        <a:t>LIGAS</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BARRIALES</a:t>
                      </a:r>
                      <a:r>
                        <a:rPr lang="es-ES" sz="1400" b="1" spc="-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Y</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PARROQUIALES</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pPr>
                      <a:r>
                        <a:rPr lang="es-ES" sz="1400" b="1" dirty="0">
                          <a:effectLst/>
                          <a:latin typeface="Lucida Sans" panose="020B0602030504020204" pitchFamily="34" charset="0"/>
                          <a:cs typeface="Times New Roman" panose="02020603050405020304" pitchFamily="18" charset="0"/>
                        </a:rPr>
                        <a:t>1</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15" algn="ctr">
                        <a:lnSpc>
                          <a:spcPct val="115000"/>
                        </a:lnSpc>
                      </a:pPr>
                      <a:r>
                        <a:rPr lang="es-ES" sz="1400" b="1" dirty="0">
                          <a:effectLst/>
                          <a:latin typeface="Lucida Sans" panose="020B0602030504020204" pitchFamily="34" charset="0"/>
                          <a:cs typeface="Times New Roman" panose="02020603050405020304" pitchFamily="18" charset="0"/>
                        </a:rPr>
                        <a:t>2</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1487194"/>
                  </a:ext>
                </a:extLst>
              </a:tr>
              <a:tr h="339090">
                <a:tc>
                  <a:txBody>
                    <a:bodyPr/>
                    <a:lstStyle/>
                    <a:p>
                      <a:pPr algn="just">
                        <a:lnSpc>
                          <a:spcPct val="115000"/>
                        </a:lnSpc>
                      </a:pPr>
                      <a:r>
                        <a:rPr lang="es-ES" sz="1400" b="1" dirty="0">
                          <a:effectLst/>
                          <a:latin typeface="Lucida Sans" panose="020B0602030504020204" pitchFamily="34" charset="0"/>
                          <a:cs typeface="Times New Roman" panose="02020603050405020304" pitchFamily="18" charset="0"/>
                        </a:rPr>
                        <a:t>FEDERACIÓN</a:t>
                      </a:r>
                      <a:r>
                        <a:rPr lang="es-ES" sz="1400" b="1" spc="-30"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DEPORTIVA</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CANTONAL</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DE</a:t>
                      </a:r>
                      <a:endParaRPr lang="es-EC" sz="1400" b="1" dirty="0">
                        <a:effectLst/>
                        <a:latin typeface="Lucida Sans" panose="020B0602030504020204" pitchFamily="34" charset="0"/>
                        <a:cs typeface="Times New Roman" panose="02020603050405020304" pitchFamily="18" charset="0"/>
                      </a:endParaRPr>
                    </a:p>
                    <a:p>
                      <a:pPr algn="just">
                        <a:lnSpc>
                          <a:spcPct val="115000"/>
                        </a:lnSpc>
                      </a:pPr>
                      <a:r>
                        <a:rPr lang="es-ES" sz="1400" b="1" dirty="0">
                          <a:effectLst/>
                          <a:latin typeface="Lucida Sans" panose="020B0602030504020204" pitchFamily="34" charset="0"/>
                          <a:cs typeface="Times New Roman" panose="02020603050405020304" pitchFamily="18" charset="0"/>
                        </a:rPr>
                        <a:t>LIGAS</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BARRIALES</a:t>
                      </a:r>
                      <a:r>
                        <a:rPr lang="es-ES" sz="1400" b="1" spc="-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Y</a:t>
                      </a:r>
                      <a:r>
                        <a:rPr lang="es-ES" sz="1400" b="1" spc="-15" dirty="0">
                          <a:effectLst/>
                          <a:latin typeface="Lucida Sans" panose="020B0602030504020204" pitchFamily="34" charset="0"/>
                          <a:cs typeface="Times New Roman" panose="02020603050405020304" pitchFamily="18" charset="0"/>
                        </a:rPr>
                        <a:t> </a:t>
                      </a:r>
                      <a:r>
                        <a:rPr lang="es-ES" sz="1400" b="1" dirty="0">
                          <a:effectLst/>
                          <a:latin typeface="Lucida Sans" panose="020B0602030504020204" pitchFamily="34" charset="0"/>
                          <a:cs typeface="Times New Roman" panose="02020603050405020304" pitchFamily="18" charset="0"/>
                        </a:rPr>
                        <a:t>PARROQUIALES</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pPr>
                      <a:r>
                        <a:rPr lang="es-ES" sz="1400" b="1" dirty="0">
                          <a:effectLst/>
                          <a:latin typeface="Lucida Sans" panose="020B0602030504020204" pitchFamily="34" charset="0"/>
                          <a:cs typeface="Times New Roman" panose="02020603050405020304" pitchFamily="18" charset="0"/>
                        </a:rPr>
                        <a:t>0</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15" algn="ctr">
                        <a:lnSpc>
                          <a:spcPct val="115000"/>
                        </a:lnSpc>
                      </a:pPr>
                      <a:r>
                        <a:rPr lang="es-ES" sz="1400" b="1" dirty="0">
                          <a:effectLst/>
                          <a:latin typeface="Lucida Sans" panose="020B0602030504020204" pitchFamily="34" charset="0"/>
                          <a:cs typeface="Times New Roman" panose="02020603050405020304" pitchFamily="18" charset="0"/>
                        </a:rPr>
                        <a:t>0</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02636821"/>
                  </a:ext>
                </a:extLst>
              </a:tr>
              <a:tr h="340995">
                <a:tc>
                  <a:txBody>
                    <a:bodyPr/>
                    <a:lstStyle/>
                    <a:p>
                      <a:pPr algn="just">
                        <a:lnSpc>
                          <a:spcPct val="115000"/>
                        </a:lnSpc>
                      </a:pPr>
                      <a:r>
                        <a:rPr lang="es-ES" sz="1400" b="1">
                          <a:effectLst/>
                          <a:latin typeface="Lucida Sans" panose="020B0602030504020204" pitchFamily="34" charset="0"/>
                          <a:cs typeface="Times New Roman" panose="02020603050405020304" pitchFamily="18" charset="0"/>
                        </a:rPr>
                        <a:t>LIGAS</a:t>
                      </a:r>
                      <a:r>
                        <a:rPr lang="es-ES" sz="1400" b="1" spc="-15">
                          <a:effectLst/>
                          <a:latin typeface="Lucida Sans" panose="020B0602030504020204" pitchFamily="34" charset="0"/>
                          <a:cs typeface="Times New Roman" panose="02020603050405020304" pitchFamily="18" charset="0"/>
                        </a:rPr>
                        <a:t> </a:t>
                      </a:r>
                      <a:r>
                        <a:rPr lang="es-ES" sz="1400" b="1">
                          <a:effectLst/>
                          <a:latin typeface="Lucida Sans" panose="020B0602030504020204" pitchFamily="34" charset="0"/>
                          <a:cs typeface="Times New Roman" panose="02020603050405020304" pitchFamily="18" charset="0"/>
                        </a:rPr>
                        <a:t>DEPORTIVAS</a:t>
                      </a:r>
                      <a:r>
                        <a:rPr lang="es-ES" sz="1400" b="1" spc="-10">
                          <a:effectLst/>
                          <a:latin typeface="Lucida Sans" panose="020B0602030504020204" pitchFamily="34" charset="0"/>
                          <a:cs typeface="Times New Roman" panose="02020603050405020304" pitchFamily="18" charset="0"/>
                        </a:rPr>
                        <a:t> </a:t>
                      </a:r>
                      <a:r>
                        <a:rPr lang="es-ES" sz="1400" b="1">
                          <a:effectLst/>
                          <a:latin typeface="Lucida Sans" panose="020B0602030504020204" pitchFamily="34" charset="0"/>
                          <a:cs typeface="Times New Roman" panose="02020603050405020304" pitchFamily="18" charset="0"/>
                        </a:rPr>
                        <a:t>BARRIALES</a:t>
                      </a:r>
                      <a:r>
                        <a:rPr lang="es-ES" sz="1400" b="1" spc="-5">
                          <a:effectLst/>
                          <a:latin typeface="Lucida Sans" panose="020B0602030504020204" pitchFamily="34" charset="0"/>
                          <a:cs typeface="Times New Roman" panose="02020603050405020304" pitchFamily="18" charset="0"/>
                        </a:rPr>
                        <a:t> </a:t>
                      </a:r>
                      <a:r>
                        <a:rPr lang="es-ES" sz="1400" b="1">
                          <a:effectLst/>
                          <a:latin typeface="Lucida Sans" panose="020B0602030504020204" pitchFamily="34" charset="0"/>
                          <a:cs typeface="Times New Roman" panose="02020603050405020304" pitchFamily="18" charset="0"/>
                        </a:rPr>
                        <a:t>Y</a:t>
                      </a:r>
                      <a:endParaRPr lang="es-EC" sz="1400" b="1">
                        <a:effectLst/>
                        <a:latin typeface="Lucida Sans" panose="020B0602030504020204" pitchFamily="34" charset="0"/>
                        <a:cs typeface="Times New Roman" panose="02020603050405020304" pitchFamily="18" charset="0"/>
                      </a:endParaRPr>
                    </a:p>
                    <a:p>
                      <a:pPr algn="just">
                        <a:lnSpc>
                          <a:spcPct val="115000"/>
                        </a:lnSpc>
                      </a:pPr>
                      <a:r>
                        <a:rPr lang="es-ES" sz="1400" b="1">
                          <a:effectLst/>
                          <a:latin typeface="Lucida Sans" panose="020B0602030504020204" pitchFamily="34" charset="0"/>
                          <a:cs typeface="Times New Roman" panose="02020603050405020304" pitchFamily="18" charset="0"/>
                        </a:rPr>
                        <a:t>PARROQUIALES</a:t>
                      </a:r>
                      <a:endParaRPr lang="es-EC"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pPr>
                      <a:r>
                        <a:rPr lang="es-ES" sz="1400" b="1" dirty="0">
                          <a:effectLst/>
                          <a:latin typeface="Lucida Sans" panose="020B0602030504020204" pitchFamily="34" charset="0"/>
                          <a:cs typeface="Times New Roman" panose="02020603050405020304" pitchFamily="18" charset="0"/>
                        </a:rPr>
                        <a:t>1</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15" algn="ctr">
                        <a:lnSpc>
                          <a:spcPct val="115000"/>
                        </a:lnSpc>
                      </a:pPr>
                      <a:r>
                        <a:rPr lang="es-ES" sz="1400" b="1" dirty="0">
                          <a:effectLst/>
                          <a:latin typeface="Lucida Sans" panose="020B0602030504020204" pitchFamily="34" charset="0"/>
                          <a:cs typeface="Times New Roman" panose="02020603050405020304" pitchFamily="18" charset="0"/>
                        </a:rPr>
                        <a:t>7</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0626191"/>
                  </a:ext>
                </a:extLst>
              </a:tr>
              <a:tr h="342265">
                <a:tc>
                  <a:txBody>
                    <a:bodyPr/>
                    <a:lstStyle/>
                    <a:p>
                      <a:pPr algn="just">
                        <a:lnSpc>
                          <a:spcPct val="115000"/>
                        </a:lnSpc>
                        <a:tabLst>
                          <a:tab pos="1040765" algn="l"/>
                        </a:tabLst>
                      </a:pPr>
                      <a:r>
                        <a:rPr lang="es-ES" sz="1400" b="1" dirty="0">
                          <a:effectLst/>
                          <a:latin typeface="Lucida Sans" panose="020B0602030504020204" pitchFamily="34" charset="0"/>
                          <a:cs typeface="Times New Roman" panose="02020603050405020304" pitchFamily="18" charset="0"/>
                        </a:rPr>
                        <a:t>CLUBES BARRIALES-PARROQUIALES-</a:t>
                      </a:r>
                      <a:endParaRPr lang="es-EC" sz="1400" b="1" dirty="0">
                        <a:effectLst/>
                        <a:latin typeface="Lucida Sans" panose="020B0602030504020204" pitchFamily="34" charset="0"/>
                        <a:cs typeface="Times New Roman" panose="02020603050405020304" pitchFamily="18" charset="0"/>
                      </a:endParaRPr>
                    </a:p>
                    <a:p>
                      <a:pPr algn="just">
                        <a:lnSpc>
                          <a:spcPct val="115000"/>
                        </a:lnSpc>
                      </a:pPr>
                      <a:r>
                        <a:rPr lang="es-ES" sz="1400" b="1" dirty="0">
                          <a:effectLst/>
                          <a:latin typeface="Lucida Sans" panose="020B0602030504020204" pitchFamily="34" charset="0"/>
                          <a:cs typeface="Times New Roman" panose="02020603050405020304" pitchFamily="18" charset="0"/>
                        </a:rPr>
                        <a:t>COMUNITARIOS</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pPr>
                      <a:r>
                        <a:rPr lang="es-ES" sz="1400" b="1" dirty="0">
                          <a:effectLst/>
                          <a:latin typeface="Lucida Sans" panose="020B0602030504020204" pitchFamily="34" charset="0"/>
                          <a:cs typeface="Times New Roman" panose="02020603050405020304" pitchFamily="18" charset="0"/>
                        </a:rPr>
                        <a:t>6</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92125" marR="48704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16</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94196709"/>
                  </a:ext>
                </a:extLst>
              </a:tr>
            </a:tbl>
          </a:graphicData>
        </a:graphic>
      </p:graphicFrame>
    </p:spTree>
    <p:extLst>
      <p:ext uri="{BB962C8B-B14F-4D97-AF65-F5344CB8AC3E}">
        <p14:creationId xmlns:p14="http://schemas.microsoft.com/office/powerpoint/2010/main" val="303301900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78F4692D-EAE4-4CD3-929E-A3B6F6351BC8}"/>
              </a:ext>
            </a:extLst>
          </p:cNvPr>
          <p:cNvSpPr txBox="1"/>
          <p:nvPr/>
        </p:nvSpPr>
        <p:spPr>
          <a:xfrm>
            <a:off x="2932528" y="1816618"/>
            <a:ext cx="6326944" cy="1125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39825" marR="1188720" algn="ctr">
              <a:lnSpc>
                <a:spcPct val="115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39825" marR="1188720" algn="ctr">
              <a:lnSpc>
                <a:spcPct val="115000"/>
              </a:lnSpc>
              <a:spcAft>
                <a:spcPts val="800"/>
              </a:spcAft>
            </a:pPr>
            <a:r>
              <a:rPr lang="es-EC" sz="1800" b="1" i="0" dirty="0" smtClean="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Provincias </a:t>
            </a:r>
            <a:r>
              <a:rPr lang="es-EC" sz="1800" b="1" i="0" dirty="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de Azuay - Cañar - Morona </a:t>
            </a:r>
            <a:r>
              <a:rPr lang="es-EC" sz="1800" b="1" i="0" dirty="0" smtClean="0">
                <a:solidFill>
                  <a:srgbClr val="000000"/>
                </a:solidFill>
                <a:effectLst/>
                <a:latin typeface="Lucida Sans" panose="020B0602030504020204" pitchFamily="34" charset="0"/>
                <a:ea typeface="Calibri" panose="020F0502020204030204" pitchFamily="34" charset="0"/>
                <a:cs typeface="Times New Roman" panose="02020603050405020304" pitchFamily="18" charset="0"/>
              </a:rPr>
              <a:t>Santiago</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89DBC80B-1F26-4CB9-9B5F-F4E3A7C203D6}"/>
              </a:ext>
            </a:extLst>
          </p:cNvPr>
          <p:cNvGraphicFramePr>
            <a:graphicFrameLocks noGrp="1"/>
          </p:cNvGraphicFramePr>
          <p:nvPr>
            <p:extLst>
              <p:ext uri="{D42A27DB-BD31-4B8C-83A1-F6EECF244321}">
                <p14:modId xmlns:p14="http://schemas.microsoft.com/office/powerpoint/2010/main" val="783046432"/>
              </p:ext>
            </p:extLst>
          </p:nvPr>
        </p:nvGraphicFramePr>
        <p:xfrm>
          <a:off x="1399310" y="3103418"/>
          <a:ext cx="9517217" cy="1759527"/>
        </p:xfrm>
        <a:graphic>
          <a:graphicData uri="http://schemas.openxmlformats.org/drawingml/2006/table">
            <a:tbl>
              <a:tblPr firstRow="1" firstCol="1" lastRow="1" lastCol="1" bandRow="1" bandCol="1">
                <a:tableStyleId>{5940675A-B579-460E-94D1-54222C63F5DA}</a:tableStyleId>
              </a:tblPr>
              <a:tblGrid>
                <a:gridCol w="3561213">
                  <a:extLst>
                    <a:ext uri="{9D8B030D-6E8A-4147-A177-3AD203B41FA5}">
                      <a16:colId xmlns:a16="http://schemas.microsoft.com/office/drawing/2014/main" val="1206115845"/>
                    </a:ext>
                  </a:extLst>
                </a:gridCol>
                <a:gridCol w="2999524">
                  <a:extLst>
                    <a:ext uri="{9D8B030D-6E8A-4147-A177-3AD203B41FA5}">
                      <a16:colId xmlns:a16="http://schemas.microsoft.com/office/drawing/2014/main" val="728970814"/>
                    </a:ext>
                  </a:extLst>
                </a:gridCol>
                <a:gridCol w="2956480">
                  <a:extLst>
                    <a:ext uri="{9D8B030D-6E8A-4147-A177-3AD203B41FA5}">
                      <a16:colId xmlns:a16="http://schemas.microsoft.com/office/drawing/2014/main" val="3777263125"/>
                    </a:ext>
                  </a:extLst>
                </a:gridCol>
              </a:tblGrid>
              <a:tr h="1334239">
                <a:tc>
                  <a:txBody>
                    <a:bodyPr/>
                    <a:lstStyle/>
                    <a:p>
                      <a:pPr marL="67945" algn="ctr">
                        <a:lnSpc>
                          <a:spcPct val="115000"/>
                        </a:lnSpc>
                      </a:pPr>
                      <a:r>
                        <a:rPr lang="es-ES" sz="1400" b="1" dirty="0">
                          <a:solidFill>
                            <a:schemeClr val="bg1"/>
                          </a:solidFill>
                          <a:effectLst/>
                          <a:latin typeface="Lucida Sans" panose="020B0602030504020204" pitchFamily="34" charset="0"/>
                          <a:cs typeface="Times New Roman" panose="02020603050405020304" pitchFamily="18" charset="0"/>
                        </a:rPr>
                        <a:t>TIPO</a:t>
                      </a:r>
                      <a:r>
                        <a:rPr lang="es-ES" sz="1400" b="1" spc="-2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a:t>
                      </a:r>
                      <a:r>
                        <a:rPr lang="es-ES" sz="1400" b="1" spc="-2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ORGANISMO</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DEPORTIVO</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marL="67945" algn="ctr">
                        <a:lnSpc>
                          <a:spcPct val="115000"/>
                        </a:lnSpc>
                        <a:tabLst>
                          <a:tab pos="574675" algn="l"/>
                          <a:tab pos="861695" algn="l"/>
                        </a:tabLst>
                      </a:pPr>
                      <a:r>
                        <a:rPr lang="es-ES" sz="1400" b="1" dirty="0">
                          <a:solidFill>
                            <a:schemeClr val="bg1"/>
                          </a:solidFill>
                          <a:effectLst/>
                          <a:latin typeface="Lucida Sans" panose="020B0602030504020204" pitchFamily="34" charset="0"/>
                          <a:cs typeface="Times New Roman" panose="02020603050405020304" pitchFamily="18" charset="0"/>
                        </a:rPr>
                        <a:t>TOTAL	DE RESOLUCIONES</a:t>
                      </a:r>
                      <a:endParaRPr lang="es-EC" sz="1400" b="1" dirty="0">
                        <a:solidFill>
                          <a:schemeClr val="bg1"/>
                        </a:solidFill>
                        <a:effectLst/>
                        <a:latin typeface="Lucida Sans" panose="020B0602030504020204" pitchFamily="34" charset="0"/>
                        <a:cs typeface="Times New Roman" panose="02020603050405020304" pitchFamily="18" charset="0"/>
                      </a:endParaRPr>
                    </a:p>
                    <a:p>
                      <a:pPr marL="67945" algn="ctr">
                        <a:lnSpc>
                          <a:spcPct val="115000"/>
                        </a:lnSpc>
                      </a:pPr>
                      <a:r>
                        <a:rPr lang="es-ES" sz="1400" b="1" dirty="0">
                          <a:solidFill>
                            <a:schemeClr val="bg1"/>
                          </a:solidFill>
                          <a:effectLst/>
                          <a:latin typeface="Lucida Sans" panose="020B0602030504020204" pitchFamily="34" charset="0"/>
                          <a:cs typeface="Times New Roman" panose="02020603050405020304" pitchFamily="18" charset="0"/>
                        </a:rPr>
                        <a:t>ADMINISTRATIVAS</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tc>
                  <a:txBody>
                    <a:bodyPr/>
                    <a:lstStyle/>
                    <a:p>
                      <a:pPr algn="ctr">
                        <a:lnSpc>
                          <a:spcPct val="115000"/>
                        </a:lnSpc>
                      </a:pPr>
                      <a:r>
                        <a:rPr lang="es-ES" sz="1400" b="1" spc="-5" dirty="0">
                          <a:solidFill>
                            <a:schemeClr val="bg1"/>
                          </a:solidFill>
                          <a:effectLst/>
                          <a:latin typeface="Lucida Sans" panose="020B0602030504020204" pitchFamily="34" charset="0"/>
                          <a:cs typeface="Times New Roman" panose="02020603050405020304" pitchFamily="18" charset="0"/>
                        </a:rPr>
                        <a:t>TOTAL REGISTRO DE DIRECTORIO OD</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50000"/>
                      </a:schemeClr>
                    </a:solidFill>
                  </a:tcPr>
                </a:tc>
                <a:extLst>
                  <a:ext uri="{0D108BD9-81ED-4DB2-BD59-A6C34878D82A}">
                    <a16:rowId xmlns:a16="http://schemas.microsoft.com/office/drawing/2014/main" val="1211202316"/>
                  </a:ext>
                </a:extLst>
              </a:tr>
              <a:tr h="425288">
                <a:tc>
                  <a:txBody>
                    <a:bodyPr/>
                    <a:lstStyle/>
                    <a:p>
                      <a:pPr marL="67945" algn="ctr">
                        <a:lnSpc>
                          <a:spcPct val="115000"/>
                        </a:lnSpc>
                      </a:pPr>
                      <a:r>
                        <a:rPr lang="es-ES" sz="1400" b="1" dirty="0">
                          <a:effectLst/>
                          <a:latin typeface="Lucida Sans" panose="020B0602030504020204" pitchFamily="34" charset="0"/>
                          <a:cs typeface="Times New Roman" panose="02020603050405020304" pitchFamily="18" charset="0"/>
                        </a:rPr>
                        <a:t>RECREATIVO-FORMATIVO</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822960" marR="811530"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45</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marL="803910" marR="804545" algn="ctr">
                        <a:lnSpc>
                          <a:spcPct val="115000"/>
                        </a:lnSpc>
                        <a:spcAft>
                          <a:spcPts val="0"/>
                        </a:spcAft>
                      </a:pPr>
                      <a:r>
                        <a:rPr lang="es-ES" sz="1400" b="1" dirty="0">
                          <a:effectLst/>
                          <a:latin typeface="Lucida Sans" panose="020B0602030504020204" pitchFamily="34" charset="0"/>
                          <a:cs typeface="Times New Roman" panose="02020603050405020304" pitchFamily="18" charset="0"/>
                        </a:rPr>
                        <a:t>79</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3614811"/>
                  </a:ext>
                </a:extLst>
              </a:tr>
            </a:tbl>
          </a:graphicData>
        </a:graphic>
      </p:graphicFrame>
    </p:spTree>
    <p:extLst>
      <p:ext uri="{BB962C8B-B14F-4D97-AF65-F5344CB8AC3E}">
        <p14:creationId xmlns:p14="http://schemas.microsoft.com/office/powerpoint/2010/main" val="150839459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7800109"/>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4962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CONVENIOS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DE COOPERACIÓN INTERINSTITUCIONAL </a:t>
            </a: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 ADMINISTRATIVO</a:t>
            </a:r>
          </a:p>
          <a:p>
            <a:pPr algn="just">
              <a:lnSpc>
                <a:spcPct val="115000"/>
              </a:lnSpc>
              <a:spcAft>
                <a:spcPts val="800"/>
              </a:spcAft>
            </a:pP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a:p>
            <a:pPr marL="285750" indent="-285750" algn="just">
              <a:lnSpc>
                <a:spcPct val="115000"/>
              </a:lnSpc>
              <a:buSzPts val="1200"/>
              <a:buFont typeface="Wingdings" panose="05000000000000000000" pitchFamily="2" charset="2"/>
              <a:buChar char="Ø"/>
            </a:pPr>
            <a:r>
              <a:rPr lang="es-EC" sz="1800" dirty="0" smtClean="0">
                <a:latin typeface="Lucida Sans" panose="020B0602030504020204" pitchFamily="34" charset="0"/>
                <a:ea typeface="Calibri" panose="020F0502020204030204" pitchFamily="34" charset="0"/>
                <a:cs typeface="Times New Roman" panose="02020603050405020304" pitchFamily="18" charset="0"/>
              </a:rPr>
              <a:t>Convenio </a:t>
            </a:r>
            <a:r>
              <a:rPr lang="es-EC" sz="1800" dirty="0">
                <a:latin typeface="Lucida Sans" panose="020B0602030504020204" pitchFamily="34" charset="0"/>
                <a:ea typeface="Calibri" panose="020F0502020204030204" pitchFamily="34" charset="0"/>
                <a:cs typeface="Times New Roman" panose="02020603050405020304" pitchFamily="18" charset="0"/>
              </a:rPr>
              <a:t>de Cooperación Interinstitucional con la Universidad Politécnica </a:t>
            </a:r>
            <a:r>
              <a:rPr lang="es-EC" sz="1800" dirty="0" smtClean="0">
                <a:latin typeface="Lucida Sans" panose="020B0602030504020204" pitchFamily="34" charset="0"/>
                <a:ea typeface="Calibri" panose="020F0502020204030204" pitchFamily="34" charset="0"/>
                <a:cs typeface="Times New Roman" panose="02020603050405020304" pitchFamily="18" charset="0"/>
              </a:rPr>
              <a:t>Salesiana la </a:t>
            </a:r>
            <a:r>
              <a:rPr lang="es-EC" sz="1800" dirty="0">
                <a:latin typeface="Lucida Sans" panose="020B0602030504020204" pitchFamily="34" charset="0"/>
                <a:ea typeface="Calibri" panose="020F0502020204030204" pitchFamily="34" charset="0"/>
                <a:cs typeface="Times New Roman" panose="02020603050405020304" pitchFamily="18" charset="0"/>
              </a:rPr>
              <a:t>Universidad Católica de Cuenca</a:t>
            </a:r>
          </a:p>
          <a:p>
            <a:pPr lvl="0" algn="just">
              <a:lnSpc>
                <a:spcPct val="115000"/>
              </a:lnSpc>
              <a:buSzPts val="1200"/>
            </a:pPr>
            <a:r>
              <a:rPr lang="es-EC" sz="1800" dirty="0" smtClean="0">
                <a:latin typeface="Lucida Sans" panose="020B0602030504020204" pitchFamily="34" charset="0"/>
                <a:ea typeface="Calibri" panose="020F0502020204030204" pitchFamily="34" charset="0"/>
                <a:cs typeface="Times New Roman" panose="02020603050405020304" pitchFamily="18" charset="0"/>
              </a:rPr>
              <a:t> </a:t>
            </a:r>
          </a:p>
          <a:p>
            <a:pPr lvl="0" algn="just">
              <a:lnSpc>
                <a:spcPct val="115000"/>
              </a:lnSpc>
              <a:buSzPts val="1200"/>
            </a:pPr>
            <a:endParaRPr lang="es-EC" sz="1800" dirty="0">
              <a:latin typeface="Lucida Sans" panose="020B0602030504020204" pitchFamily="34" charset="0"/>
              <a:ea typeface="Calibri" panose="020F0502020204030204" pitchFamily="34" charset="0"/>
              <a:cs typeface="Times New Roman" panose="02020603050405020304" pitchFamily="18" charset="0"/>
            </a:endParaRPr>
          </a:p>
          <a:p>
            <a:pPr lvl="0" algn="just">
              <a:lnSpc>
                <a:spcPct val="115000"/>
              </a:lnSpc>
              <a:buSzPts val="1200"/>
            </a:pPr>
            <a:endParaRPr lang="es-EC" sz="1800" dirty="0" smtClean="0">
              <a:latin typeface="Lucida Sans" panose="020B0602030504020204" pitchFamily="34" charset="0"/>
              <a:ea typeface="Calibri" panose="020F0502020204030204" pitchFamily="34" charset="0"/>
              <a:cs typeface="Times New Roman" panose="02020603050405020304" pitchFamily="18" charset="0"/>
            </a:endParaRPr>
          </a:p>
          <a:p>
            <a:pPr lvl="0" algn="just">
              <a:lnSpc>
                <a:spcPct val="115000"/>
              </a:lnSpc>
              <a:buSzPts val="1200"/>
            </a:pPr>
            <a:endParaRPr lang="es-EC" sz="1800" dirty="0">
              <a:latin typeface="Lucida Sans" panose="020B0602030504020204" pitchFamily="34" charset="0"/>
              <a:ea typeface="Calibri" panose="020F0502020204030204" pitchFamily="34" charset="0"/>
              <a:cs typeface="Times New Roman" panose="02020603050405020304" pitchFamily="18" charset="0"/>
            </a:endParaRPr>
          </a:p>
          <a:p>
            <a:pPr lvl="0" algn="just">
              <a:lnSpc>
                <a:spcPct val="115000"/>
              </a:lnSpc>
              <a:buSzPts val="1200"/>
            </a:pPr>
            <a:endParaRPr lang="es-EC" sz="1800" dirty="0" smtClean="0">
              <a:latin typeface="Lucida Sans" panose="020B0602030504020204" pitchFamily="34" charset="0"/>
              <a:ea typeface="Calibri" panose="020F0502020204030204" pitchFamily="34" charset="0"/>
              <a:cs typeface="Times New Roman" panose="02020603050405020304" pitchFamily="18" charset="0"/>
            </a:endParaRPr>
          </a:p>
          <a:p>
            <a:pPr lvl="0" algn="just">
              <a:lnSpc>
                <a:spcPct val="115000"/>
              </a:lnSpc>
              <a:buSzPts val="1200"/>
            </a:pPr>
            <a:r>
              <a:rPr lang="es-EC" sz="1800" dirty="0" smtClean="0">
                <a:latin typeface="Lucida Sans" panose="020B0602030504020204" pitchFamily="34" charset="0"/>
                <a:ea typeface="Calibri" panose="020F0502020204030204" pitchFamily="34" charset="0"/>
                <a:cs typeface="Times New Roman" panose="02020603050405020304" pitchFamily="18" charset="0"/>
              </a:rPr>
              <a:t> </a:t>
            </a:r>
          </a:p>
          <a:p>
            <a:pPr marL="342900" lvl="0" indent="-342900" algn="just">
              <a:lnSpc>
                <a:spcPct val="115000"/>
              </a:lnSpc>
              <a:buSzPts val="1200"/>
              <a:buFont typeface="Symbol" panose="05050102010706020507" pitchFamily="18" charset="2"/>
              <a:buChar char=""/>
            </a:pP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808" y="3900054"/>
            <a:ext cx="4471792" cy="2430049"/>
          </a:xfrm>
          <a:prstGeom prst="rect">
            <a:avLst/>
          </a:prstGeom>
        </p:spPr>
      </p:pic>
    </p:spTree>
    <p:extLst>
      <p:ext uri="{BB962C8B-B14F-4D97-AF65-F5344CB8AC3E}">
        <p14:creationId xmlns:p14="http://schemas.microsoft.com/office/powerpoint/2010/main" val="16678660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443573"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545392458"/>
              </p:ext>
            </p:extLst>
          </p:nvPr>
        </p:nvGraphicFramePr>
        <p:xfrm>
          <a:off x="1071564" y="2027566"/>
          <a:ext cx="9229724" cy="2830183"/>
        </p:xfrm>
        <a:graphic>
          <a:graphicData uri="http://schemas.openxmlformats.org/drawingml/2006/table">
            <a:tbl>
              <a:tblPr firstRow="1" firstCol="1" lastRow="1" lastCol="1" bandRow="1" bandCol="1">
                <a:tableStyleId>{5940675A-B579-460E-94D1-54222C63F5DA}</a:tableStyleId>
              </a:tblPr>
              <a:tblGrid>
                <a:gridCol w="1923712">
                  <a:extLst>
                    <a:ext uri="{9D8B030D-6E8A-4147-A177-3AD203B41FA5}">
                      <a16:colId xmlns:a16="http://schemas.microsoft.com/office/drawing/2014/main" val="3009250562"/>
                    </a:ext>
                  </a:extLst>
                </a:gridCol>
                <a:gridCol w="1847992">
                  <a:extLst>
                    <a:ext uri="{9D8B030D-6E8A-4147-A177-3AD203B41FA5}">
                      <a16:colId xmlns:a16="http://schemas.microsoft.com/office/drawing/2014/main" val="3315773537"/>
                    </a:ext>
                  </a:extLst>
                </a:gridCol>
                <a:gridCol w="1847992">
                  <a:extLst>
                    <a:ext uri="{9D8B030D-6E8A-4147-A177-3AD203B41FA5}">
                      <a16:colId xmlns:a16="http://schemas.microsoft.com/office/drawing/2014/main" val="2484162557"/>
                    </a:ext>
                  </a:extLst>
                </a:gridCol>
                <a:gridCol w="1805014">
                  <a:extLst>
                    <a:ext uri="{9D8B030D-6E8A-4147-A177-3AD203B41FA5}">
                      <a16:colId xmlns:a16="http://schemas.microsoft.com/office/drawing/2014/main" val="1703115994"/>
                    </a:ext>
                  </a:extLst>
                </a:gridCol>
                <a:gridCol w="1805014">
                  <a:extLst>
                    <a:ext uri="{9D8B030D-6E8A-4147-A177-3AD203B41FA5}">
                      <a16:colId xmlns:a16="http://schemas.microsoft.com/office/drawing/2014/main" val="4083929308"/>
                    </a:ext>
                  </a:extLst>
                </a:gridCol>
              </a:tblGrid>
              <a:tr h="314465">
                <a:tc gridSpan="5">
                  <a:txBody>
                    <a:bodyPr/>
                    <a:lstStyle/>
                    <a:p>
                      <a:pPr algn="ctr">
                        <a:lnSpc>
                          <a:spcPct val="115000"/>
                        </a:lnSpc>
                        <a:spcAft>
                          <a:spcPts val="0"/>
                        </a:spcAft>
                      </a:pPr>
                      <a:r>
                        <a:rPr lang="es-ES" sz="1400" b="1" dirty="0">
                          <a:solidFill>
                            <a:schemeClr val="bg1"/>
                          </a:solidFill>
                          <a:effectLst/>
                          <a:latin typeface="Lucida Sans" panose="020B0602030504020204" pitchFamily="34" charset="0"/>
                          <a:cs typeface="Times New Roman" panose="02020603050405020304" pitchFamily="18" charset="0"/>
                        </a:rPr>
                        <a:t>PROCESOS</a:t>
                      </a:r>
                      <a:r>
                        <a:rPr lang="es-ES" sz="1400" b="1" spc="-1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a:t>
                      </a:r>
                      <a:r>
                        <a:rPr lang="es-ES" sz="1400" b="1" spc="-1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CONTRATACIÓN</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Y</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COMPRAS</a:t>
                      </a:r>
                      <a:r>
                        <a:rPr lang="es-ES" sz="1400" b="1" spc="-1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PÚBLICAS</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DE</a:t>
                      </a:r>
                      <a:r>
                        <a:rPr lang="es-ES" sz="1400" b="1" spc="-2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BIENES</a:t>
                      </a:r>
                      <a:r>
                        <a:rPr lang="es-ES" sz="1400" b="1" spc="-25"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Y</a:t>
                      </a:r>
                      <a:r>
                        <a:rPr lang="es-ES" sz="1400" b="1" spc="-10" dirty="0">
                          <a:solidFill>
                            <a:schemeClr val="bg1"/>
                          </a:solidFill>
                          <a:effectLst/>
                          <a:latin typeface="Lucida Sans" panose="020B0602030504020204" pitchFamily="34" charset="0"/>
                          <a:cs typeface="Times New Roman" panose="02020603050405020304" pitchFamily="18" charset="0"/>
                        </a:rPr>
                        <a:t> </a:t>
                      </a:r>
                      <a:r>
                        <a:rPr lang="es-ES" sz="1400" b="1" dirty="0">
                          <a:solidFill>
                            <a:schemeClr val="bg1"/>
                          </a:solidFill>
                          <a:effectLst/>
                          <a:latin typeface="Lucida Sans" panose="020B0602030504020204" pitchFamily="34" charset="0"/>
                          <a:cs typeface="Times New Roman" panose="02020603050405020304" pitchFamily="18" charset="0"/>
                        </a:rPr>
                        <a:t>SERVICIOS</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34555779"/>
                  </a:ext>
                </a:extLst>
              </a:tr>
              <a:tr h="314465">
                <a:tc rowSpan="3">
                  <a:txBody>
                    <a:bodyPr/>
                    <a:lstStyle/>
                    <a:p>
                      <a:pPr algn="just">
                        <a:lnSpc>
                          <a:spcPct val="115000"/>
                        </a:lnSpc>
                        <a:spcAft>
                          <a:spcPts val="0"/>
                        </a:spcAft>
                      </a:pPr>
                      <a:r>
                        <a:rPr lang="es-ES" sz="1400" b="1">
                          <a:solidFill>
                            <a:schemeClr val="bg1"/>
                          </a:solidFill>
                          <a:effectLst/>
                          <a:latin typeface="Lucida Sans" panose="020B0602030504020204" pitchFamily="34" charset="0"/>
                          <a:cs typeface="Times New Roman" panose="02020603050405020304" pitchFamily="18" charset="0"/>
                        </a:rPr>
                        <a:t> </a:t>
                      </a:r>
                    </a:p>
                    <a:p>
                      <a:pPr algn="ctr">
                        <a:lnSpc>
                          <a:spcPct val="115000"/>
                        </a:lnSpc>
                        <a:spcAft>
                          <a:spcPts val="0"/>
                        </a:spcAft>
                      </a:pPr>
                      <a:r>
                        <a:rPr lang="en-US" sz="1400" b="1">
                          <a:solidFill>
                            <a:schemeClr val="bg1"/>
                          </a:solidFill>
                          <a:effectLst/>
                          <a:latin typeface="Lucida Sans" panose="020B0602030504020204" pitchFamily="34" charset="0"/>
                          <a:cs typeface="Times New Roman" panose="02020603050405020304" pitchFamily="18" charset="0"/>
                        </a:rPr>
                        <a:t>TIPO DE</a:t>
                      </a:r>
                      <a:r>
                        <a:rPr lang="en-US" sz="1400" b="1" spc="5">
                          <a:solidFill>
                            <a:schemeClr val="bg1"/>
                          </a:solidFill>
                          <a:effectLst/>
                          <a:latin typeface="Lucida Sans" panose="020B0602030504020204" pitchFamily="34" charset="0"/>
                          <a:cs typeface="Times New Roman" panose="02020603050405020304" pitchFamily="18" charset="0"/>
                        </a:rPr>
                        <a:t> </a:t>
                      </a:r>
                      <a:r>
                        <a:rPr lang="en-US" sz="1400" b="1" spc="-5">
                          <a:solidFill>
                            <a:schemeClr val="bg1"/>
                          </a:solidFill>
                          <a:effectLst/>
                          <a:latin typeface="Lucida Sans" panose="020B0602030504020204" pitchFamily="34" charset="0"/>
                          <a:cs typeface="Times New Roman" panose="02020603050405020304" pitchFamily="18" charset="0"/>
                        </a:rPr>
                        <a:t>CONTRATACIÓN</a:t>
                      </a:r>
                      <a:endParaRPr lang="es-ES" sz="1400" b="1">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gridSpan="4">
                  <a:txBody>
                    <a:bodyPr/>
                    <a:lstStyle/>
                    <a:p>
                      <a:pPr algn="ctr">
                        <a:lnSpc>
                          <a:spcPct val="115000"/>
                        </a:lnSpc>
                        <a:spcAft>
                          <a:spcPts val="0"/>
                        </a:spcAft>
                      </a:pPr>
                      <a:r>
                        <a:rPr lang="en-US" sz="1400" b="1" dirty="0">
                          <a:solidFill>
                            <a:schemeClr val="bg1"/>
                          </a:solidFill>
                          <a:effectLst/>
                          <a:latin typeface="Lucida Sans" panose="020B0602030504020204" pitchFamily="34" charset="0"/>
                          <a:cs typeface="Times New Roman" panose="02020603050405020304" pitchFamily="18" charset="0"/>
                        </a:rPr>
                        <a:t>ESTADO</a:t>
                      </a:r>
                      <a:r>
                        <a:rPr lang="en-US" sz="1400" b="1" spc="-10" dirty="0">
                          <a:solidFill>
                            <a:schemeClr val="bg1"/>
                          </a:solidFill>
                          <a:effectLst/>
                          <a:latin typeface="Lucida Sans" panose="020B0602030504020204" pitchFamily="34" charset="0"/>
                          <a:cs typeface="Times New Roman" panose="02020603050405020304" pitchFamily="18" charset="0"/>
                        </a:rPr>
                        <a:t> </a:t>
                      </a:r>
                      <a:r>
                        <a:rPr lang="en-US" sz="1400" b="1" dirty="0">
                          <a:solidFill>
                            <a:schemeClr val="bg1"/>
                          </a:solidFill>
                          <a:effectLst/>
                          <a:latin typeface="Lucida Sans" panose="020B0602030504020204" pitchFamily="34" charset="0"/>
                          <a:cs typeface="Times New Roman" panose="02020603050405020304" pitchFamily="18" charset="0"/>
                        </a:rPr>
                        <a:t>ACTUAL</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15020772"/>
                  </a:ext>
                </a:extLst>
              </a:tr>
              <a:tr h="314465">
                <a:tc vMerge="1">
                  <a:txBody>
                    <a:bodyPr/>
                    <a:lstStyle/>
                    <a:p>
                      <a:endParaRPr lang="es-ES"/>
                    </a:p>
                  </a:txBody>
                  <a:tcPr/>
                </a:tc>
                <a:tc gridSpan="2">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Adjudicados</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hMerge="1">
                  <a:txBody>
                    <a:bodyPr/>
                    <a:lstStyle/>
                    <a:p>
                      <a:endParaRPr lang="es-ES"/>
                    </a:p>
                  </a:txBody>
                  <a:tcPr/>
                </a:tc>
                <a:tc gridSpan="2">
                  <a:txBody>
                    <a:bodyPr/>
                    <a:lstStyle/>
                    <a:p>
                      <a:pPr algn="ctr">
                        <a:lnSpc>
                          <a:spcPct val="115000"/>
                        </a:lnSpc>
                        <a:spcAft>
                          <a:spcPts val="0"/>
                        </a:spcAft>
                      </a:pPr>
                      <a:r>
                        <a:rPr lang="es-EC" sz="1400" b="1">
                          <a:solidFill>
                            <a:schemeClr val="bg1"/>
                          </a:solidFill>
                          <a:effectLst/>
                          <a:latin typeface="Lucida Sans" panose="020B0602030504020204" pitchFamily="34" charset="0"/>
                          <a:cs typeface="Times New Roman" panose="02020603050405020304" pitchFamily="18" charset="0"/>
                        </a:rPr>
                        <a:t>Finalizados</a:t>
                      </a:r>
                      <a:endParaRPr lang="es-ES" sz="1400" b="1">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hMerge="1">
                  <a:txBody>
                    <a:bodyPr/>
                    <a:lstStyle/>
                    <a:p>
                      <a:endParaRPr lang="es-ES"/>
                    </a:p>
                  </a:txBody>
                  <a:tcPr/>
                </a:tc>
                <a:extLst>
                  <a:ext uri="{0D108BD9-81ED-4DB2-BD59-A6C34878D82A}">
                    <a16:rowId xmlns:a16="http://schemas.microsoft.com/office/drawing/2014/main" val="915060926"/>
                  </a:ext>
                </a:extLst>
              </a:tr>
              <a:tr h="314465">
                <a:tc vMerge="1">
                  <a:txBody>
                    <a:bodyPr/>
                    <a:lstStyle/>
                    <a:p>
                      <a:endParaRPr lang="es-ES"/>
                    </a:p>
                  </a:txBody>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Número</a:t>
                      </a:r>
                      <a:r>
                        <a:rPr lang="es-EC" sz="1400" b="1" spc="-30" dirty="0">
                          <a:solidFill>
                            <a:schemeClr val="bg1"/>
                          </a:solidFill>
                          <a:effectLst/>
                          <a:latin typeface="Lucida Sans" panose="020B0602030504020204" pitchFamily="34" charset="0"/>
                          <a:cs typeface="Times New Roman" panose="02020603050405020304" pitchFamily="18" charset="0"/>
                        </a:rPr>
                        <a:t> </a:t>
                      </a:r>
                      <a:r>
                        <a:rPr lang="es-EC" sz="1400" b="1" dirty="0">
                          <a:solidFill>
                            <a:schemeClr val="bg1"/>
                          </a:solidFill>
                          <a:effectLst/>
                          <a:latin typeface="Lucida Sans" panose="020B0602030504020204" pitchFamily="34" charset="0"/>
                          <a:cs typeface="Times New Roman" panose="02020603050405020304" pitchFamily="18" charset="0"/>
                        </a:rPr>
                        <a:t>Total</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Valor</a:t>
                      </a:r>
                      <a:r>
                        <a:rPr lang="es-EC" sz="1400" b="1" spc="-15" dirty="0">
                          <a:solidFill>
                            <a:schemeClr val="bg1"/>
                          </a:solidFill>
                          <a:effectLst/>
                          <a:latin typeface="Lucida Sans" panose="020B0602030504020204" pitchFamily="34" charset="0"/>
                          <a:cs typeface="Times New Roman" panose="02020603050405020304" pitchFamily="18" charset="0"/>
                        </a:rPr>
                        <a:t> </a:t>
                      </a:r>
                      <a:r>
                        <a:rPr lang="es-EC" sz="1400" b="1" dirty="0">
                          <a:solidFill>
                            <a:schemeClr val="bg1"/>
                          </a:solidFill>
                          <a:effectLst/>
                          <a:latin typeface="Lucida Sans" panose="020B0602030504020204" pitchFamily="34" charset="0"/>
                          <a:cs typeface="Times New Roman" panose="02020603050405020304" pitchFamily="18" charset="0"/>
                        </a:rPr>
                        <a:t>Total</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Número</a:t>
                      </a:r>
                      <a:r>
                        <a:rPr lang="es-EC" sz="1400" b="1" spc="-30" dirty="0">
                          <a:solidFill>
                            <a:schemeClr val="bg1"/>
                          </a:solidFill>
                          <a:effectLst/>
                          <a:latin typeface="Lucida Sans" panose="020B0602030504020204" pitchFamily="34" charset="0"/>
                          <a:cs typeface="Times New Roman" panose="02020603050405020304" pitchFamily="18" charset="0"/>
                        </a:rPr>
                        <a:t> </a:t>
                      </a:r>
                      <a:r>
                        <a:rPr lang="es-EC" sz="1400" b="1" dirty="0">
                          <a:solidFill>
                            <a:schemeClr val="bg1"/>
                          </a:solidFill>
                          <a:effectLst/>
                          <a:latin typeface="Lucida Sans" panose="020B0602030504020204" pitchFamily="34" charset="0"/>
                          <a:cs typeface="Times New Roman" panose="02020603050405020304" pitchFamily="18" charset="0"/>
                        </a:rPr>
                        <a:t>Total</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Valor</a:t>
                      </a:r>
                      <a:r>
                        <a:rPr lang="es-EC" sz="1400" b="1" spc="-20" dirty="0">
                          <a:solidFill>
                            <a:schemeClr val="bg1"/>
                          </a:solidFill>
                          <a:effectLst/>
                          <a:latin typeface="Lucida Sans" panose="020B0602030504020204" pitchFamily="34" charset="0"/>
                          <a:cs typeface="Times New Roman" panose="02020603050405020304" pitchFamily="18" charset="0"/>
                        </a:rPr>
                        <a:t> </a:t>
                      </a:r>
                      <a:r>
                        <a:rPr lang="es-EC" sz="1400" b="1" dirty="0">
                          <a:solidFill>
                            <a:schemeClr val="bg1"/>
                          </a:solidFill>
                          <a:effectLst/>
                          <a:latin typeface="Lucida Sans" panose="020B0602030504020204" pitchFamily="34" charset="0"/>
                          <a:cs typeface="Times New Roman" panose="02020603050405020304" pitchFamily="18" charset="0"/>
                        </a:rPr>
                        <a:t>Total</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extLst>
                  <a:ext uri="{0D108BD9-81ED-4DB2-BD59-A6C34878D82A}">
                    <a16:rowId xmlns:a16="http://schemas.microsoft.com/office/drawing/2014/main" val="2642902438"/>
                  </a:ext>
                </a:extLst>
              </a:tr>
              <a:tr h="314465">
                <a:tc>
                  <a:txBody>
                    <a:bodyPr/>
                    <a:lstStyle/>
                    <a:p>
                      <a:pPr algn="just">
                        <a:lnSpc>
                          <a:spcPct val="115000"/>
                        </a:lnSpc>
                        <a:spcAft>
                          <a:spcPts val="0"/>
                        </a:spcAft>
                      </a:pPr>
                      <a:r>
                        <a:rPr lang="es-419" sz="1400" b="1">
                          <a:effectLst/>
                          <a:latin typeface="Lucida Sans" panose="020B0602030504020204" pitchFamily="34" charset="0"/>
                          <a:cs typeface="Times New Roman" panose="02020603050405020304" pitchFamily="18" charset="0"/>
                        </a:rPr>
                        <a:t>Ínfima</a:t>
                      </a:r>
                      <a:r>
                        <a:rPr lang="es-419" sz="1400" b="1" spc="-20">
                          <a:effectLst/>
                          <a:latin typeface="Lucida Sans" panose="020B0602030504020204" pitchFamily="34" charset="0"/>
                          <a:cs typeface="Times New Roman" panose="02020603050405020304" pitchFamily="18" charset="0"/>
                        </a:rPr>
                        <a:t> </a:t>
                      </a:r>
                      <a:r>
                        <a:rPr lang="es-419" sz="1400" b="1">
                          <a:effectLst/>
                          <a:latin typeface="Lucida Sans" panose="020B0602030504020204" pitchFamily="34" charset="0"/>
                          <a:cs typeface="Times New Roman" panose="02020603050405020304" pitchFamily="18" charset="0"/>
                        </a:rPr>
                        <a:t>Cuantía</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a:effectLst/>
                          <a:latin typeface="Lucida Sans" panose="020B0602030504020204" pitchFamily="34" charset="0"/>
                          <a:cs typeface="Times New Roman" panose="02020603050405020304" pitchFamily="18" charset="0"/>
                        </a:rPr>
                        <a:t>6</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USD$  17.672,53</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a:effectLst/>
                          <a:latin typeface="Lucida Sans" panose="020B0602030504020204" pitchFamily="34" charset="0"/>
                          <a:cs typeface="Times New Roman" panose="02020603050405020304" pitchFamily="18" charset="0"/>
                        </a:rPr>
                        <a:t>6</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a:effectLst/>
                          <a:latin typeface="Lucida Sans" panose="020B0602030504020204" pitchFamily="34" charset="0"/>
                          <a:cs typeface="Times New Roman" panose="02020603050405020304" pitchFamily="18" charset="0"/>
                        </a:rPr>
                        <a:t>USD$	17672,53</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9884571"/>
                  </a:ext>
                </a:extLst>
              </a:tr>
              <a:tr h="628929">
                <a:tc>
                  <a:txBody>
                    <a:bodyPr/>
                    <a:lstStyle/>
                    <a:p>
                      <a:pPr algn="just">
                        <a:lnSpc>
                          <a:spcPct val="115000"/>
                        </a:lnSpc>
                        <a:spcAft>
                          <a:spcPts val="0"/>
                        </a:spcAft>
                      </a:pPr>
                      <a:r>
                        <a:rPr lang="es-419" sz="1400" b="1" dirty="0">
                          <a:effectLst/>
                          <a:latin typeface="Lucida Sans" panose="020B0602030504020204" pitchFamily="34" charset="0"/>
                          <a:cs typeface="Times New Roman" panose="02020603050405020304" pitchFamily="18" charset="0"/>
                        </a:rPr>
                        <a:t>Catalogo Electrónico</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a:effectLst/>
                          <a:latin typeface="Lucida Sans" panose="020B0602030504020204" pitchFamily="34" charset="0"/>
                          <a:cs typeface="Times New Roman" panose="02020603050405020304" pitchFamily="18" charset="0"/>
                        </a:rPr>
                        <a:t>1</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USD$    5.634,72</a:t>
                      </a:r>
                      <a:endParaRPr lang="es-ES" sz="1400" b="1" dirty="0">
                        <a:effectLst/>
                        <a:latin typeface="Lucida Sans" panose="020B0602030504020204" pitchFamily="34" charset="0"/>
                        <a:cs typeface="Times New Roman" panose="02020603050405020304" pitchFamily="18" charset="0"/>
                      </a:endParaRPr>
                    </a:p>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 </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dirty="0">
                          <a:effectLst/>
                          <a:latin typeface="Lucida Sans" panose="020B0602030504020204" pitchFamily="34" charset="0"/>
                          <a:cs typeface="Times New Roman" panose="02020603050405020304" pitchFamily="18" charset="0"/>
                        </a:rPr>
                        <a:t>1</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USD$     1.408,68</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40632330"/>
                  </a:ext>
                </a:extLst>
              </a:tr>
              <a:tr h="628929">
                <a:tc>
                  <a:txBody>
                    <a:bodyPr/>
                    <a:lstStyle/>
                    <a:p>
                      <a:pPr algn="just">
                        <a:lnSpc>
                          <a:spcPct val="115000"/>
                        </a:lnSpc>
                        <a:spcAft>
                          <a:spcPts val="0"/>
                        </a:spcAft>
                      </a:pPr>
                      <a:r>
                        <a:rPr lang="es-419" sz="1400" b="1">
                          <a:effectLst/>
                          <a:latin typeface="Lucida Sans" panose="020B0602030504020204" pitchFamily="34" charset="0"/>
                          <a:cs typeface="Times New Roman" panose="02020603050405020304" pitchFamily="18" charset="0"/>
                        </a:rPr>
                        <a:t>Subasta Inversa</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a:effectLst/>
                          <a:latin typeface="Lucida Sans" panose="020B0602030504020204" pitchFamily="34" charset="0"/>
                          <a:cs typeface="Times New Roman" panose="02020603050405020304" pitchFamily="18" charset="0"/>
                        </a:rPr>
                        <a:t>1</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USD$  19.950,00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400" b="1" dirty="0">
                          <a:effectLst/>
                          <a:latin typeface="Lucida Sans" panose="020B0602030504020204" pitchFamily="34" charset="0"/>
                          <a:cs typeface="Times New Roman" panose="02020603050405020304" pitchFamily="18" charset="0"/>
                        </a:rPr>
                        <a:t>1</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tc>
                  <a:txBody>
                    <a:bodyPr/>
                    <a:lstStyle/>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USD$        4987,5</a:t>
                      </a:r>
                      <a:endParaRPr lang="es-ES" sz="1400" b="1" dirty="0">
                        <a:effectLst/>
                        <a:latin typeface="Lucida Sans" panose="020B0602030504020204" pitchFamily="34" charset="0"/>
                        <a:cs typeface="Times New Roman" panose="02020603050405020304" pitchFamily="18" charset="0"/>
                      </a:endParaRPr>
                    </a:p>
                    <a:p>
                      <a:pPr algn="r">
                        <a:lnSpc>
                          <a:spcPct val="115000"/>
                        </a:lnSpc>
                        <a:spcAft>
                          <a:spcPts val="0"/>
                        </a:spcAft>
                      </a:pPr>
                      <a:r>
                        <a:rPr lang="en-US" sz="1400" b="1" dirty="0">
                          <a:effectLst/>
                          <a:latin typeface="Lucida Sans" panose="020B0602030504020204" pitchFamily="34" charset="0"/>
                          <a:cs typeface="Times New Roman" panose="02020603050405020304" pitchFamily="18" charset="0"/>
                        </a:rPr>
                        <a:t> </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4625617"/>
                  </a:ext>
                </a:extLst>
              </a:tr>
            </a:tbl>
          </a:graphicData>
        </a:graphic>
      </p:graphicFrame>
    </p:spTree>
    <p:extLst>
      <p:ext uri="{BB962C8B-B14F-4D97-AF65-F5344CB8AC3E}">
        <p14:creationId xmlns:p14="http://schemas.microsoft.com/office/powerpoint/2010/main" val="252386952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5308A742-AC0A-453B-8DF5-784CBBE27E22}"/>
              </a:ext>
            </a:extLst>
          </p:cNvPr>
          <p:cNvSpPr txBox="1"/>
          <p:nvPr/>
        </p:nvSpPr>
        <p:spPr>
          <a:xfrm>
            <a:off x="956603" y="1786597"/>
            <a:ext cx="10142806" cy="803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800" b="1" dirty="0">
                <a:effectLst/>
                <a:latin typeface="Lucida Sans" panose="020B0602030504020204" pitchFamily="34" charset="0"/>
                <a:ea typeface="Calibri" panose="020F0502020204030204" pitchFamily="34" charset="0"/>
                <a:cs typeface="Times New Roman" panose="02020603050405020304" pitchFamily="18" charset="0"/>
              </a:rPr>
              <a:t>PLANIFICACIÓN DE ORGANIZACIONES </a:t>
            </a: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DEPORTIVAS</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dirty="0">
                <a:effectLst/>
                <a:latin typeface="Lucida Sans" panose="020B0602030504020204" pitchFamily="34" charset="0"/>
                <a:ea typeface="Calibri" panose="020F0502020204030204" pitchFamily="34" charset="0"/>
                <a:cs typeface="Times New Roman" panose="02020603050405020304" pitchFamily="18" charset="0"/>
              </a:rPr>
              <a:t> </a:t>
            </a:r>
          </a:p>
        </p:txBody>
      </p:sp>
      <p:graphicFrame>
        <p:nvGraphicFramePr>
          <p:cNvPr id="3" name="Tabla 2">
            <a:extLst>
              <a:ext uri="{FF2B5EF4-FFF2-40B4-BE49-F238E27FC236}">
                <a16:creationId xmlns:a16="http://schemas.microsoft.com/office/drawing/2014/main" id="{B0298C8B-7F3B-4E03-8601-DF23537D76EC}"/>
              </a:ext>
            </a:extLst>
          </p:cNvPr>
          <p:cNvGraphicFramePr>
            <a:graphicFrameLocks noGrp="1"/>
          </p:cNvGraphicFramePr>
          <p:nvPr>
            <p:extLst>
              <p:ext uri="{D42A27DB-BD31-4B8C-83A1-F6EECF244321}">
                <p14:modId xmlns:p14="http://schemas.microsoft.com/office/powerpoint/2010/main" val="2434468534"/>
              </p:ext>
            </p:extLst>
          </p:nvPr>
        </p:nvGraphicFramePr>
        <p:xfrm>
          <a:off x="1072036" y="2913346"/>
          <a:ext cx="10396024" cy="2242159"/>
        </p:xfrm>
        <a:graphic>
          <a:graphicData uri="http://schemas.openxmlformats.org/drawingml/2006/table">
            <a:tbl>
              <a:tblPr firstRow="1" firstCol="1" bandRow="1">
                <a:tableStyleId>{5940675A-B579-460E-94D1-54222C63F5DA}</a:tableStyleId>
              </a:tblPr>
              <a:tblGrid>
                <a:gridCol w="3179643">
                  <a:extLst>
                    <a:ext uri="{9D8B030D-6E8A-4147-A177-3AD203B41FA5}">
                      <a16:colId xmlns:a16="http://schemas.microsoft.com/office/drawing/2014/main" val="324567991"/>
                    </a:ext>
                  </a:extLst>
                </a:gridCol>
                <a:gridCol w="3393917">
                  <a:extLst>
                    <a:ext uri="{9D8B030D-6E8A-4147-A177-3AD203B41FA5}">
                      <a16:colId xmlns:a16="http://schemas.microsoft.com/office/drawing/2014/main" val="177159847"/>
                    </a:ext>
                  </a:extLst>
                </a:gridCol>
                <a:gridCol w="3822464">
                  <a:extLst>
                    <a:ext uri="{9D8B030D-6E8A-4147-A177-3AD203B41FA5}">
                      <a16:colId xmlns:a16="http://schemas.microsoft.com/office/drawing/2014/main" val="2930301170"/>
                    </a:ext>
                  </a:extLst>
                </a:gridCol>
              </a:tblGrid>
              <a:tr h="842932">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PROVINCIA</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No. POAS APROBADOS</a:t>
                      </a:r>
                    </a:p>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OD CANTONALES</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No. POAS APROBADOS</a:t>
                      </a:r>
                    </a:p>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OD RECREATIVOS</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extLst>
                  <a:ext uri="{0D108BD9-81ED-4DB2-BD59-A6C34878D82A}">
                    <a16:rowId xmlns:a16="http://schemas.microsoft.com/office/drawing/2014/main" val="1923488984"/>
                  </a:ext>
                </a:extLst>
              </a:tr>
              <a:tr h="326944">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AZUAY</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9</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1</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5655254"/>
                  </a:ext>
                </a:extLst>
              </a:tr>
              <a:tr h="326944">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CAÑAR</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6</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 </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62864"/>
                  </a:ext>
                </a:extLst>
              </a:tr>
              <a:tr h="418395">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MORONA SANTIAGO</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10</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1</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7912621"/>
                  </a:ext>
                </a:extLst>
              </a:tr>
              <a:tr h="326944">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TOTAL</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25</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2</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483097"/>
                  </a:ext>
                </a:extLst>
              </a:tr>
            </a:tbl>
          </a:graphicData>
        </a:graphic>
      </p:graphicFrame>
    </p:spTree>
    <p:extLst>
      <p:ext uri="{BB962C8B-B14F-4D97-AF65-F5344CB8AC3E}">
        <p14:creationId xmlns:p14="http://schemas.microsoft.com/office/powerpoint/2010/main" val="42209305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261F9872-F6F9-4D22-8265-CE95ED47EA8F}"/>
              </a:ext>
            </a:extLst>
          </p:cNvPr>
          <p:cNvSpPr txBox="1"/>
          <p:nvPr/>
        </p:nvSpPr>
        <p:spPr>
          <a:xfrm>
            <a:off x="956602" y="1733238"/>
            <a:ext cx="10396025" cy="658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lgn="just">
              <a:lnSpc>
                <a:spcPct val="115000"/>
              </a:lnSpc>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800"/>
              </a:spcAft>
            </a:pPr>
            <a:r>
              <a:rPr lang="es-EC" sz="1800" b="1" dirty="0" smtClean="0">
                <a:effectLst/>
                <a:latin typeface="Lucida Sans" panose="020B0602030504020204" pitchFamily="34" charset="0"/>
                <a:ea typeface="Calibri" panose="020F0502020204030204" pitchFamily="34" charset="0"/>
                <a:cs typeface="Times New Roman" panose="02020603050405020304" pitchFamily="18" charset="0"/>
              </a:rPr>
              <a:t>MODIFICACION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POA ORGANIZACIONES DEPORTIVAS</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67F293FF-45A9-4EB0-A14F-01F431D4F8E2}"/>
              </a:ext>
            </a:extLst>
          </p:cNvPr>
          <p:cNvGraphicFramePr>
            <a:graphicFrameLocks noGrp="1"/>
          </p:cNvGraphicFramePr>
          <p:nvPr>
            <p:extLst>
              <p:ext uri="{D42A27DB-BD31-4B8C-83A1-F6EECF244321}">
                <p14:modId xmlns:p14="http://schemas.microsoft.com/office/powerpoint/2010/main" val="1538193477"/>
              </p:ext>
            </p:extLst>
          </p:nvPr>
        </p:nvGraphicFramePr>
        <p:xfrm>
          <a:off x="1551709" y="2788674"/>
          <a:ext cx="9683689" cy="1797180"/>
        </p:xfrm>
        <a:graphic>
          <a:graphicData uri="http://schemas.openxmlformats.org/drawingml/2006/table">
            <a:tbl>
              <a:tblPr firstRow="1" firstCol="1" bandRow="1">
                <a:tableStyleId>{5940675A-B579-460E-94D1-54222C63F5DA}</a:tableStyleId>
              </a:tblPr>
              <a:tblGrid>
                <a:gridCol w="4391891">
                  <a:extLst>
                    <a:ext uri="{9D8B030D-6E8A-4147-A177-3AD203B41FA5}">
                      <a16:colId xmlns:a16="http://schemas.microsoft.com/office/drawing/2014/main" val="2922612284"/>
                    </a:ext>
                  </a:extLst>
                </a:gridCol>
                <a:gridCol w="5291798">
                  <a:extLst>
                    <a:ext uri="{9D8B030D-6E8A-4147-A177-3AD203B41FA5}">
                      <a16:colId xmlns:a16="http://schemas.microsoft.com/office/drawing/2014/main" val="1337066530"/>
                    </a:ext>
                  </a:extLst>
                </a:gridCol>
              </a:tblGrid>
              <a:tr h="359436">
                <a:tc>
                  <a:txBody>
                    <a:bodyPr/>
                    <a:lstStyle/>
                    <a:p>
                      <a:pPr marL="457200" algn="ctr">
                        <a:lnSpc>
                          <a:spcPct val="115000"/>
                        </a:lnSpc>
                      </a:pPr>
                      <a:r>
                        <a:rPr lang="es-EC" sz="1400" b="1" dirty="0">
                          <a:solidFill>
                            <a:schemeClr val="bg1"/>
                          </a:solidFill>
                          <a:effectLst/>
                          <a:latin typeface="Lucida Sans" panose="020B0602030504020204" pitchFamily="34" charset="0"/>
                          <a:cs typeface="Times New Roman" panose="02020603050405020304" pitchFamily="18" charset="0"/>
                        </a:rPr>
                        <a:t>PROVINCIA</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457200"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No. ORGANISMOS DEPORTIVOS</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4112704914"/>
                  </a:ext>
                </a:extLst>
              </a:tr>
              <a:tr h="359436">
                <a:tc>
                  <a:txBody>
                    <a:bodyPr/>
                    <a:lstStyle/>
                    <a:p>
                      <a:pPr marL="457200" algn="just">
                        <a:lnSpc>
                          <a:spcPct val="115000"/>
                        </a:lnSpc>
                      </a:pPr>
                      <a:r>
                        <a:rPr lang="es-EC" sz="1400" b="1" dirty="0">
                          <a:effectLst/>
                          <a:latin typeface="Lucida Sans" panose="020B0602030504020204" pitchFamily="34" charset="0"/>
                          <a:cs typeface="Times New Roman" panose="02020603050405020304" pitchFamily="18" charset="0"/>
                        </a:rPr>
                        <a:t>AZUAY </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800"/>
                        </a:spcAft>
                      </a:pPr>
                      <a:r>
                        <a:rPr lang="es-EC" sz="1400" b="1">
                          <a:effectLst/>
                          <a:latin typeface="Lucida Sans" panose="020B0602030504020204" pitchFamily="34" charset="0"/>
                          <a:cs typeface="Times New Roman" panose="02020603050405020304" pitchFamily="18" charset="0"/>
                        </a:rPr>
                        <a:t>3</a:t>
                      </a:r>
                      <a:endParaRPr lang="es-EC"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641123"/>
                  </a:ext>
                </a:extLst>
              </a:tr>
              <a:tr h="359436">
                <a:tc>
                  <a:txBody>
                    <a:bodyPr/>
                    <a:lstStyle/>
                    <a:p>
                      <a:pPr marL="457200" algn="just">
                        <a:lnSpc>
                          <a:spcPct val="115000"/>
                        </a:lnSpc>
                      </a:pPr>
                      <a:r>
                        <a:rPr lang="es-EC" sz="1400" b="1" dirty="0">
                          <a:effectLst/>
                          <a:latin typeface="Lucida Sans" panose="020B0602030504020204" pitchFamily="34" charset="0"/>
                          <a:cs typeface="Times New Roman" panose="02020603050405020304" pitchFamily="18" charset="0"/>
                        </a:rPr>
                        <a:t>CAÑAR </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800"/>
                        </a:spcAft>
                      </a:pPr>
                      <a:r>
                        <a:rPr lang="es-EC" sz="1400" b="1">
                          <a:effectLst/>
                          <a:latin typeface="Lucida Sans" panose="020B0602030504020204" pitchFamily="34" charset="0"/>
                          <a:cs typeface="Times New Roman" panose="02020603050405020304" pitchFamily="18" charset="0"/>
                        </a:rPr>
                        <a:t>2</a:t>
                      </a:r>
                      <a:endParaRPr lang="es-EC"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710075"/>
                  </a:ext>
                </a:extLst>
              </a:tr>
              <a:tr h="359436">
                <a:tc>
                  <a:txBody>
                    <a:bodyPr/>
                    <a:lstStyle/>
                    <a:p>
                      <a:pPr marL="457200" algn="just">
                        <a:lnSpc>
                          <a:spcPct val="115000"/>
                        </a:lnSpc>
                      </a:pPr>
                      <a:r>
                        <a:rPr lang="es-EC" sz="1400" b="1" dirty="0">
                          <a:effectLst/>
                          <a:latin typeface="Lucida Sans" panose="020B0602030504020204" pitchFamily="34" charset="0"/>
                          <a:cs typeface="Times New Roman" panose="02020603050405020304" pitchFamily="18" charset="0"/>
                        </a:rPr>
                        <a:t>MORONA SANTIAGO </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800"/>
                        </a:spcAft>
                      </a:pPr>
                      <a:r>
                        <a:rPr lang="es-EC" sz="1400" b="1">
                          <a:effectLst/>
                          <a:latin typeface="Lucida Sans" panose="020B0602030504020204" pitchFamily="34" charset="0"/>
                          <a:cs typeface="Times New Roman" panose="02020603050405020304" pitchFamily="18" charset="0"/>
                        </a:rPr>
                        <a:t>5</a:t>
                      </a:r>
                      <a:endParaRPr lang="es-EC"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0245667"/>
                  </a:ext>
                </a:extLst>
              </a:tr>
              <a:tr h="359436">
                <a:tc>
                  <a:txBody>
                    <a:bodyPr/>
                    <a:lstStyle/>
                    <a:p>
                      <a:pPr marL="457200" algn="just">
                        <a:lnSpc>
                          <a:spcPct val="115000"/>
                        </a:lnSpc>
                      </a:pPr>
                      <a:r>
                        <a:rPr lang="es-EC" sz="1400" b="1" dirty="0">
                          <a:effectLst/>
                          <a:latin typeface="Lucida Sans" panose="020B0602030504020204" pitchFamily="34" charset="0"/>
                          <a:cs typeface="Times New Roman" panose="02020603050405020304" pitchFamily="18" charset="0"/>
                        </a:rPr>
                        <a:t>TOTAL</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10</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1993284"/>
                  </a:ext>
                </a:extLst>
              </a:tr>
            </a:tbl>
          </a:graphicData>
        </a:graphic>
      </p:graphicFrame>
    </p:spTree>
    <p:extLst>
      <p:ext uri="{BB962C8B-B14F-4D97-AF65-F5344CB8AC3E}">
        <p14:creationId xmlns:p14="http://schemas.microsoft.com/office/powerpoint/2010/main" val="238313063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ABAE50A-594D-4C48-BA50-AF7AC150146B}"/>
              </a:ext>
            </a:extLst>
          </p:cNvPr>
          <p:cNvSpPr txBox="1"/>
          <p:nvPr/>
        </p:nvSpPr>
        <p:spPr>
          <a:xfrm>
            <a:off x="326343" y="1729339"/>
            <a:ext cx="10109982" cy="381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15000"/>
              </a:lnSpc>
              <a:spcAft>
                <a:spcPts val="800"/>
              </a:spcAft>
            </a:pPr>
            <a:r>
              <a:rPr lang="es-EC" sz="1800" b="1" dirty="0" smtClean="0">
                <a:latin typeface="Lucida Sans" panose="020B0602030504020204" pitchFamily="34" charset="0"/>
                <a:ea typeface="Calibri" panose="020F0502020204030204" pitchFamily="34" charset="0"/>
                <a:cs typeface="Times New Roman" panose="02020603050405020304" pitchFamily="18" charset="0"/>
              </a:rPr>
              <a:t>MESAS DE TRABAJO EN TERRITORIO AZUAY, CAÑAR Y MORONA SANTIAGO </a:t>
            </a:r>
            <a:endParaRPr lang="es-EC" sz="1800" b="1" dirty="0">
              <a:effectLst/>
              <a:latin typeface="Lucida Sans" panose="020B060203050402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4BB47085-F458-492E-924B-00F1AEE830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485" y="2578766"/>
            <a:ext cx="3206246" cy="2291320"/>
          </a:xfrm>
          <a:prstGeom prst="rect">
            <a:avLst/>
          </a:prstGeom>
          <a:noFill/>
          <a:ln>
            <a:noFill/>
          </a:ln>
        </p:spPr>
      </p:pic>
      <p:pic>
        <p:nvPicPr>
          <p:cNvPr id="11" name="Imagen 10">
            <a:extLst>
              <a:ext uri="{FF2B5EF4-FFF2-40B4-BE49-F238E27FC236}">
                <a16:creationId xmlns:a16="http://schemas.microsoft.com/office/drawing/2014/main" id="{F8ECEA52-9C40-43A1-9C88-226A73E3B7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862" y="2513269"/>
            <a:ext cx="3225924" cy="2321778"/>
          </a:xfrm>
          <a:prstGeom prst="rect">
            <a:avLst/>
          </a:prstGeom>
          <a:noFill/>
          <a:ln>
            <a:noFill/>
          </a:ln>
        </p:spPr>
      </p:pic>
    </p:spTree>
    <p:extLst>
      <p:ext uri="{BB962C8B-B14F-4D97-AF65-F5344CB8AC3E}">
        <p14:creationId xmlns:p14="http://schemas.microsoft.com/office/powerpoint/2010/main" val="293552049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ABAE50A-594D-4C48-BA50-AF7AC150146B}"/>
              </a:ext>
            </a:extLst>
          </p:cNvPr>
          <p:cNvSpPr txBox="1"/>
          <p:nvPr/>
        </p:nvSpPr>
        <p:spPr>
          <a:xfrm>
            <a:off x="326343" y="1729339"/>
            <a:ext cx="10109982" cy="381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15000"/>
              </a:lnSpc>
              <a:spcAft>
                <a:spcPts val="800"/>
              </a:spcAft>
            </a:pPr>
            <a:r>
              <a:rPr lang="es-EC" sz="1800" b="1" dirty="0" smtClean="0">
                <a:latin typeface="Lucida Sans" panose="020B0602030504020204" pitchFamily="34" charset="0"/>
                <a:ea typeface="Calibri" panose="020F0502020204030204" pitchFamily="34" charset="0"/>
                <a:cs typeface="Times New Roman" panose="02020603050405020304" pitchFamily="18" charset="0"/>
              </a:rPr>
              <a:t>MESAS DE TRABAJO EN TERRITORIO AZUAY, CAÑAR Y MORONA SANTIAGO </a:t>
            </a:r>
            <a:endParaRPr lang="es-EC" sz="1800" b="1" dirty="0">
              <a:effectLst/>
              <a:latin typeface="Lucida Sans" panose="020B060203050402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E876EE85-77DD-483D-B838-3A5B86CB9C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562" y="2659365"/>
            <a:ext cx="3313438" cy="2204220"/>
          </a:xfrm>
          <a:prstGeom prst="rect">
            <a:avLst/>
          </a:prstGeom>
          <a:noFill/>
          <a:ln>
            <a:noFill/>
          </a:ln>
        </p:spPr>
      </p:pic>
      <p:pic>
        <p:nvPicPr>
          <p:cNvPr id="14" name="Imagen 13">
            <a:extLst>
              <a:ext uri="{FF2B5EF4-FFF2-40B4-BE49-F238E27FC236}">
                <a16:creationId xmlns:a16="http://schemas.microsoft.com/office/drawing/2014/main" id="{EEAC25C9-317B-4D1A-8AD9-A15F75E891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7129" y="2659365"/>
            <a:ext cx="3695178" cy="2204220"/>
          </a:xfrm>
          <a:prstGeom prst="rect">
            <a:avLst/>
          </a:prstGeom>
          <a:noFill/>
          <a:ln>
            <a:noFill/>
          </a:ln>
        </p:spPr>
      </p:pic>
    </p:spTree>
    <p:extLst>
      <p:ext uri="{BB962C8B-B14F-4D97-AF65-F5344CB8AC3E}">
        <p14:creationId xmlns:p14="http://schemas.microsoft.com/office/powerpoint/2010/main" val="164596362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17E83D06-AD88-4805-8789-A67DFCF4EA76}"/>
              </a:ext>
            </a:extLst>
          </p:cNvPr>
          <p:cNvSpPr txBox="1"/>
          <p:nvPr/>
        </p:nvSpPr>
        <p:spPr>
          <a:xfrm>
            <a:off x="590843" y="1786597"/>
            <a:ext cx="10644555" cy="658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15000"/>
              </a:lnSpc>
              <a:spcBef>
                <a:spcPts val="200"/>
              </a:spcBef>
            </a:pPr>
            <a:r>
              <a:rPr lang="es-EC" sz="1800" b="1" dirty="0">
                <a:solidFill>
                  <a:srgbClr val="1F3864"/>
                </a:solidFill>
                <a:effectLst/>
                <a:latin typeface="Century Gothic" panose="020B0502020202020204" pitchFamily="34" charset="0"/>
                <a:ea typeface="Times New Roman" panose="02020603050405020304" pitchFamily="18" charset="0"/>
                <a:cs typeface="Calibri" panose="020F0502020204030204" pitchFamily="34" charset="0"/>
              </a:rPr>
              <a:t>ASIGNACIÓN DE RECURSOS ECONÓMICOS A ORGANIZACIONES DEPORTIVAS</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EBB0AFCE-F5EE-4F91-B89A-5D2A779F12CD}"/>
              </a:ext>
            </a:extLst>
          </p:cNvPr>
          <p:cNvGraphicFramePr>
            <a:graphicFrameLocks noGrp="1"/>
          </p:cNvGraphicFramePr>
          <p:nvPr>
            <p:extLst>
              <p:ext uri="{D42A27DB-BD31-4B8C-83A1-F6EECF244321}">
                <p14:modId xmlns:p14="http://schemas.microsoft.com/office/powerpoint/2010/main" val="3163298906"/>
              </p:ext>
            </p:extLst>
          </p:nvPr>
        </p:nvGraphicFramePr>
        <p:xfrm>
          <a:off x="692727" y="2645267"/>
          <a:ext cx="10099964" cy="1847297"/>
        </p:xfrm>
        <a:graphic>
          <a:graphicData uri="http://schemas.openxmlformats.org/drawingml/2006/table">
            <a:tbl>
              <a:tblPr firstRow="1" firstCol="1" bandRow="1">
                <a:tableStyleId>{5940675A-B579-460E-94D1-54222C63F5DA}</a:tableStyleId>
              </a:tblPr>
              <a:tblGrid>
                <a:gridCol w="5190266">
                  <a:extLst>
                    <a:ext uri="{9D8B030D-6E8A-4147-A177-3AD203B41FA5}">
                      <a16:colId xmlns:a16="http://schemas.microsoft.com/office/drawing/2014/main" val="3098811025"/>
                    </a:ext>
                  </a:extLst>
                </a:gridCol>
                <a:gridCol w="2739329">
                  <a:extLst>
                    <a:ext uri="{9D8B030D-6E8A-4147-A177-3AD203B41FA5}">
                      <a16:colId xmlns:a16="http://schemas.microsoft.com/office/drawing/2014/main" val="865753692"/>
                    </a:ext>
                  </a:extLst>
                </a:gridCol>
                <a:gridCol w="2170369">
                  <a:extLst>
                    <a:ext uri="{9D8B030D-6E8A-4147-A177-3AD203B41FA5}">
                      <a16:colId xmlns:a16="http://schemas.microsoft.com/office/drawing/2014/main" val="2736423287"/>
                    </a:ext>
                  </a:extLst>
                </a:gridCol>
              </a:tblGrid>
              <a:tr h="653524">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TIPO DE ORGANISMO DEPORTIVO</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Nro. </a:t>
                      </a:r>
                      <a:r>
                        <a:rPr lang="es-EC" sz="1400" b="1" dirty="0" err="1">
                          <a:solidFill>
                            <a:schemeClr val="bg1"/>
                          </a:solidFill>
                          <a:effectLst/>
                          <a:latin typeface="Lucida Sans" panose="020B0602030504020204" pitchFamily="34" charset="0"/>
                          <a:cs typeface="Times New Roman" panose="02020603050405020304" pitchFamily="18" charset="0"/>
                        </a:rPr>
                        <a:t>ODs</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15000"/>
                        </a:lnSpc>
                        <a:spcAft>
                          <a:spcPts val="800"/>
                        </a:spcAft>
                      </a:pPr>
                      <a:r>
                        <a:rPr lang="es-EC" sz="1400" b="1" dirty="0">
                          <a:solidFill>
                            <a:schemeClr val="bg1"/>
                          </a:solidFill>
                          <a:effectLst/>
                          <a:latin typeface="Lucida Sans" panose="020B0602030504020204" pitchFamily="34" charset="0"/>
                          <a:cs typeface="Times New Roman" panose="02020603050405020304" pitchFamily="18" charset="0"/>
                        </a:rPr>
                        <a:t>MONTO ASIGNACIÓN 2021</a:t>
                      </a:r>
                      <a:endParaRPr lang="es-EC"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extLst>
                  <a:ext uri="{0D108BD9-81ED-4DB2-BD59-A6C34878D82A}">
                    <a16:rowId xmlns:a16="http://schemas.microsoft.com/office/drawing/2014/main" val="623648787"/>
                  </a:ext>
                </a:extLst>
              </a:tr>
              <a:tr h="455791">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ORGANISMOS FORMATIVOS </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25</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es-EC" sz="1400" b="1" dirty="0">
                          <a:effectLst/>
                          <a:latin typeface="Lucida Sans" panose="020B0602030504020204" pitchFamily="34" charset="0"/>
                          <a:cs typeface="Times New Roman" panose="02020603050405020304" pitchFamily="18" charset="0"/>
                        </a:rPr>
                        <a:t>$    617.612,59</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184342"/>
                  </a:ext>
                </a:extLst>
              </a:tr>
              <a:tr h="425721">
                <a:tc>
                  <a:txBody>
                    <a:bodyPr/>
                    <a:lstStyle/>
                    <a:p>
                      <a:pPr algn="just">
                        <a:lnSpc>
                          <a:spcPct val="115000"/>
                        </a:lnSpc>
                        <a:spcAft>
                          <a:spcPts val="800"/>
                        </a:spcAft>
                      </a:pPr>
                      <a:r>
                        <a:rPr lang="es-EC" sz="1400" b="1" dirty="0">
                          <a:effectLst/>
                          <a:latin typeface="Lucida Sans" panose="020B0602030504020204" pitchFamily="34" charset="0"/>
                          <a:cs typeface="Times New Roman" panose="02020603050405020304" pitchFamily="18" charset="0"/>
                        </a:rPr>
                        <a:t>ORGANISMOS RECREATIVOS</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4</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800"/>
                        </a:spcAft>
                      </a:pPr>
                      <a:r>
                        <a:rPr lang="es-EC" sz="1400" b="1">
                          <a:effectLst/>
                          <a:latin typeface="Lucida Sans" panose="020B0602030504020204" pitchFamily="34" charset="0"/>
                          <a:cs typeface="Times New Roman" panose="02020603050405020304" pitchFamily="18" charset="0"/>
                        </a:rPr>
                        <a:t>$         5.338,27</a:t>
                      </a:r>
                      <a:endParaRPr lang="es-EC"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21894"/>
                  </a:ext>
                </a:extLst>
              </a:tr>
              <a:tr h="312261">
                <a:tc>
                  <a:txBody>
                    <a:bodyPr/>
                    <a:lstStyle/>
                    <a:p>
                      <a:pPr algn="just">
                        <a:lnSpc>
                          <a:spcPct val="115000"/>
                        </a:lnSpc>
                        <a:spcAft>
                          <a:spcPts val="800"/>
                        </a:spcAft>
                      </a:pPr>
                      <a:r>
                        <a:rPr lang="es-EC" sz="1400" b="1" dirty="0" smtClean="0">
                          <a:effectLst/>
                          <a:latin typeface="Lucida Sans" panose="020B0602030504020204" pitchFamily="34" charset="0"/>
                          <a:ea typeface="+mn-ea"/>
                          <a:cs typeface="Times New Roman" panose="02020603050405020304" pitchFamily="18" charset="0"/>
                        </a:rPr>
                        <a:t>TOTAL</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b="1" dirty="0">
                          <a:effectLst/>
                          <a:latin typeface="Lucida Sans" panose="020B0602030504020204" pitchFamily="34" charset="0"/>
                          <a:cs typeface="Times New Roman" panose="02020603050405020304" pitchFamily="18" charset="0"/>
                        </a:rPr>
                        <a:t>29</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800"/>
                        </a:spcAft>
                      </a:pPr>
                      <a:r>
                        <a:rPr lang="es-EC" sz="1400" b="1" dirty="0">
                          <a:effectLst/>
                          <a:latin typeface="Lucida Sans" panose="020B0602030504020204" pitchFamily="34" charset="0"/>
                          <a:cs typeface="Times New Roman" panose="02020603050405020304" pitchFamily="18" charset="0"/>
                        </a:rPr>
                        <a:t>$    622.950,86</a:t>
                      </a:r>
                      <a:endParaRPr lang="es-EC"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1171683"/>
                  </a:ext>
                </a:extLst>
              </a:tr>
            </a:tbl>
          </a:graphicData>
        </a:graphic>
      </p:graphicFrame>
    </p:spTree>
    <p:extLst>
      <p:ext uri="{BB962C8B-B14F-4D97-AF65-F5344CB8AC3E}">
        <p14:creationId xmlns:p14="http://schemas.microsoft.com/office/powerpoint/2010/main" val="91803719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603472" y="-442386"/>
            <a:ext cx="12192000" cy="7948246"/>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559457" y="1473876"/>
            <a:ext cx="11029071" cy="513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algn="just">
              <a:lnSpc>
                <a:spcPct val="115000"/>
              </a:lnSpc>
              <a:spcAft>
                <a:spcPts val="800"/>
              </a:spcAft>
            </a:pPr>
            <a:endParaRPr lang="es-EC" sz="1600" dirty="0">
              <a:effectLst/>
              <a:latin typeface="Lucida Sans" panose="020B060203050402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Ø"/>
            </a:pPr>
            <a:r>
              <a:rPr lang="es-EC" sz="2400" dirty="0">
                <a:solidFill>
                  <a:schemeClr val="tx1"/>
                </a:solidFill>
                <a:latin typeface="Lucida Sans" panose="020B0602030504020204" pitchFamily="34" charset="0"/>
              </a:rPr>
              <a:t>Objetivo Estratégico 1: Incrementar la práctica de la cultura física en la población</a:t>
            </a:r>
            <a:r>
              <a:rPr lang="es-EC" sz="2400" dirty="0" smtClean="0">
                <a:solidFill>
                  <a:schemeClr val="tx1"/>
                </a:solidFill>
                <a:latin typeface="Lucida Sans" panose="020B0602030504020204" pitchFamily="34" charset="0"/>
              </a:rPr>
              <a:t>.</a:t>
            </a:r>
          </a:p>
          <a:p>
            <a:pPr algn="just"/>
            <a:endParaRPr lang="es-EC" sz="2400" dirty="0" smtClean="0">
              <a:solidFill>
                <a:schemeClr val="tx1"/>
              </a:solidFill>
              <a:latin typeface="Lucida Sans" panose="020B0602030504020204" pitchFamily="34" charset="0"/>
            </a:endParaRPr>
          </a:p>
          <a:p>
            <a:pPr algn="just"/>
            <a:endParaRPr lang="es-ES" sz="2400" dirty="0">
              <a:solidFill>
                <a:schemeClr val="tx1"/>
              </a:solidFill>
              <a:latin typeface="Lucida Sans" panose="020B0602030504020204" pitchFamily="34" charset="0"/>
            </a:endParaRPr>
          </a:p>
          <a:p>
            <a:pPr marL="342900" lvl="0" indent="-342900" algn="just">
              <a:buFont typeface="Wingdings" panose="05000000000000000000" pitchFamily="2" charset="2"/>
              <a:buChar char="Ø"/>
            </a:pPr>
            <a:r>
              <a:rPr lang="es-EC" sz="2400" dirty="0">
                <a:solidFill>
                  <a:schemeClr val="tx1"/>
                </a:solidFill>
                <a:latin typeface="Lucida Sans" panose="020B0602030504020204" pitchFamily="34" charset="0"/>
              </a:rPr>
              <a:t>Objetivo Estratégico 2: Incrementar el rendimiento de los atletas para la consecución de logros deportivos</a:t>
            </a:r>
            <a:r>
              <a:rPr lang="es-EC" dirty="0" smtClean="0">
                <a:solidFill>
                  <a:schemeClr val="tx1"/>
                </a:solidFill>
              </a:rPr>
              <a:t>.</a:t>
            </a:r>
          </a:p>
          <a:p>
            <a:pPr lvl="0" algn="just"/>
            <a:endParaRPr lang="es-EC" dirty="0" smtClean="0">
              <a:solidFill>
                <a:schemeClr val="tx1"/>
              </a:solidFill>
            </a:endParaRPr>
          </a:p>
          <a:p>
            <a:pPr marL="342900" indent="-342900" algn="just">
              <a:buFont typeface="Wingdings" panose="05000000000000000000" pitchFamily="2" charset="2"/>
              <a:buChar char="Ø"/>
            </a:pPr>
            <a:r>
              <a:rPr lang="es-EC" sz="2400" dirty="0">
                <a:solidFill>
                  <a:schemeClr val="tx1"/>
                </a:solidFill>
                <a:latin typeface="Lucida Sans" panose="020B0602030504020204" pitchFamily="34" charset="0"/>
              </a:rPr>
              <a:t>Objetivo Estratégico</a:t>
            </a:r>
            <a:r>
              <a:rPr lang="es-EC" sz="2400" cap="small" dirty="0" smtClean="0">
                <a:solidFill>
                  <a:schemeClr val="tx1"/>
                </a:solidFill>
                <a:latin typeface="Lucida Sans" panose="020B0602030504020204" pitchFamily="34" charset="0"/>
              </a:rPr>
              <a:t> </a:t>
            </a:r>
            <a:r>
              <a:rPr lang="es-EC" sz="2400" cap="small" dirty="0">
                <a:solidFill>
                  <a:schemeClr val="tx1"/>
                </a:solidFill>
                <a:latin typeface="Lucida Sans" panose="020B0602030504020204" pitchFamily="34" charset="0"/>
              </a:rPr>
              <a:t>3:  I</a:t>
            </a:r>
            <a:r>
              <a:rPr lang="es-EC" sz="2400" dirty="0">
                <a:solidFill>
                  <a:schemeClr val="tx1"/>
                </a:solidFill>
                <a:latin typeface="Lucida Sans" panose="020B0602030504020204" pitchFamily="34" charset="0"/>
              </a:rPr>
              <a:t>ncrementar la eficiencia institucional en el Ministerio de Deporte </a:t>
            </a:r>
            <a:endParaRPr lang="es-ES" sz="2400" dirty="0">
              <a:solidFill>
                <a:schemeClr val="tx1"/>
              </a:solidFill>
              <a:latin typeface="Lucida Sans" panose="020B0602030504020204" pitchFamily="34" charset="0"/>
            </a:endParaRPr>
          </a:p>
          <a:p>
            <a:pPr lvl="0"/>
            <a:endParaRPr lang="es-ES" dirty="0"/>
          </a:p>
          <a:p>
            <a:endParaRPr lang="es-EC" sz="2400" dirty="0">
              <a:latin typeface="Lucida Sans" panose="020B0602030504020204" pitchFamily="34" charset="0"/>
            </a:endParaRPr>
          </a:p>
        </p:txBody>
      </p:sp>
    </p:spTree>
    <p:extLst>
      <p:ext uri="{BB962C8B-B14F-4D97-AF65-F5344CB8AC3E}">
        <p14:creationId xmlns:p14="http://schemas.microsoft.com/office/powerpoint/2010/main" val="207038350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324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46A36A4-18EE-4AEC-972C-052B3BA910CA}"/>
              </a:ext>
            </a:extLst>
          </p:cNvPr>
          <p:cNvSpPr txBox="1"/>
          <p:nvPr/>
        </p:nvSpPr>
        <p:spPr>
          <a:xfrm>
            <a:off x="956602" y="1603717"/>
            <a:ext cx="10278796" cy="658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a:lnSpc>
                <a:spcPct val="115000"/>
              </a:lnSpc>
              <a:spcBef>
                <a:spcPts val="1200"/>
              </a:spcBef>
              <a:spcAft>
                <a:spcPts val="0"/>
              </a:spcAft>
              <a:buSzPts val="1600"/>
            </a:pPr>
            <a:r>
              <a:rPr lang="es-EC" sz="1800" b="1" kern="0" dirty="0">
                <a:solidFill>
                  <a:srgbClr val="2F5496"/>
                </a:solidFill>
                <a:effectLst/>
                <a:latin typeface="Lucida Sans" panose="020B0602030504020204" pitchFamily="34" charset="0"/>
                <a:ea typeface="Times New Roman" panose="02020603050405020304" pitchFamily="18" charset="0"/>
                <a:cs typeface="Calibri" panose="020F0502020204030204" pitchFamily="34" charset="0"/>
              </a:rPr>
              <a:t>EJECUCIÓN PRESUPUESTARIA</a:t>
            </a:r>
            <a:endParaRPr lang="es-EC" sz="1600" b="1" kern="0" dirty="0">
              <a:solidFill>
                <a:srgbClr val="2F5496"/>
              </a:solidFill>
              <a:effectLst/>
              <a:latin typeface="Lucida Sans" panose="020B0602030504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146438635"/>
              </p:ext>
            </p:extLst>
          </p:nvPr>
        </p:nvGraphicFramePr>
        <p:xfrm>
          <a:off x="1745673" y="2585082"/>
          <a:ext cx="7855528" cy="2384455"/>
        </p:xfrm>
        <a:graphic>
          <a:graphicData uri="http://schemas.openxmlformats.org/drawingml/2006/table">
            <a:tbl>
              <a:tblPr firstRow="1" firstCol="1" bandRow="1">
                <a:tableStyleId>{5940675A-B579-460E-94D1-54222C63F5DA}</a:tableStyleId>
              </a:tblPr>
              <a:tblGrid>
                <a:gridCol w="2140553">
                  <a:extLst>
                    <a:ext uri="{9D8B030D-6E8A-4147-A177-3AD203B41FA5}">
                      <a16:colId xmlns:a16="http://schemas.microsoft.com/office/drawing/2014/main" val="1729444743"/>
                    </a:ext>
                  </a:extLst>
                </a:gridCol>
                <a:gridCol w="1724741">
                  <a:extLst>
                    <a:ext uri="{9D8B030D-6E8A-4147-A177-3AD203B41FA5}">
                      <a16:colId xmlns:a16="http://schemas.microsoft.com/office/drawing/2014/main" val="3679354080"/>
                    </a:ext>
                  </a:extLst>
                </a:gridCol>
                <a:gridCol w="2064419">
                  <a:extLst>
                    <a:ext uri="{9D8B030D-6E8A-4147-A177-3AD203B41FA5}">
                      <a16:colId xmlns:a16="http://schemas.microsoft.com/office/drawing/2014/main" val="627823122"/>
                    </a:ext>
                  </a:extLst>
                </a:gridCol>
                <a:gridCol w="1925815">
                  <a:extLst>
                    <a:ext uri="{9D8B030D-6E8A-4147-A177-3AD203B41FA5}">
                      <a16:colId xmlns:a16="http://schemas.microsoft.com/office/drawing/2014/main" val="3186462868"/>
                    </a:ext>
                  </a:extLst>
                </a:gridCol>
              </a:tblGrid>
              <a:tr h="1152460">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DETALLE</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PRESUPUESTO CODIFICADO</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PRESUPUESTO EJECUTADO</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b="1" dirty="0">
                          <a:solidFill>
                            <a:schemeClr val="bg1"/>
                          </a:solidFill>
                          <a:effectLst/>
                          <a:latin typeface="Lucida Sans" panose="020B0602030504020204" pitchFamily="34" charset="0"/>
                          <a:cs typeface="Times New Roman" panose="02020603050405020304" pitchFamily="18" charset="0"/>
                        </a:rPr>
                        <a:t>% EJECUCIÓN</a:t>
                      </a:r>
                      <a:endParaRPr lang="es-ES" sz="1400" b="1"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extLst>
                  <a:ext uri="{0D108BD9-81ED-4DB2-BD59-A6C34878D82A}">
                    <a16:rowId xmlns:a16="http://schemas.microsoft.com/office/drawing/2014/main" val="2640712114"/>
                  </a:ext>
                </a:extLst>
              </a:tr>
              <a:tr h="410665">
                <a:tc>
                  <a:txBody>
                    <a:bodyPr/>
                    <a:lstStyle/>
                    <a:p>
                      <a:pPr algn="just">
                        <a:lnSpc>
                          <a:spcPct val="115000"/>
                        </a:lnSpc>
                        <a:spcAft>
                          <a:spcPts val="0"/>
                        </a:spcAft>
                      </a:pPr>
                      <a:r>
                        <a:rPr lang="es-EC" sz="1400" b="1" dirty="0">
                          <a:effectLst/>
                          <a:latin typeface="Lucida Sans" panose="020B0602030504020204" pitchFamily="34" charset="0"/>
                          <a:cs typeface="Times New Roman" panose="02020603050405020304" pitchFamily="18" charset="0"/>
                        </a:rPr>
                        <a:t>Gasto Corriente</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101.152,98</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88.874,25</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a:effectLst/>
                          <a:latin typeface="Lucida Sans" panose="020B0602030504020204" pitchFamily="34" charset="0"/>
                          <a:cs typeface="Times New Roman" panose="02020603050405020304" pitchFamily="18" charset="0"/>
                        </a:rPr>
                        <a:t>87,86%</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80576417"/>
                  </a:ext>
                </a:extLst>
              </a:tr>
              <a:tr h="410665">
                <a:tc>
                  <a:txBody>
                    <a:bodyPr/>
                    <a:lstStyle/>
                    <a:p>
                      <a:pPr algn="just">
                        <a:lnSpc>
                          <a:spcPct val="115000"/>
                        </a:lnSpc>
                        <a:spcAft>
                          <a:spcPts val="0"/>
                        </a:spcAft>
                      </a:pPr>
                      <a:r>
                        <a:rPr lang="es-EC" sz="1400" b="1" dirty="0">
                          <a:effectLst/>
                          <a:latin typeface="Lucida Sans" panose="020B0602030504020204" pitchFamily="34" charset="0"/>
                          <a:cs typeface="Times New Roman" panose="02020603050405020304" pitchFamily="18" charset="0"/>
                        </a:rPr>
                        <a:t>Gasto de Inversión</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2.990,00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2.990,00</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a:effectLst/>
                          <a:latin typeface="Lucida Sans" panose="020B0602030504020204" pitchFamily="34" charset="0"/>
                          <a:cs typeface="Times New Roman" panose="02020603050405020304" pitchFamily="18" charset="0"/>
                        </a:rPr>
                        <a:t>100,00%</a:t>
                      </a:r>
                      <a:endParaRPr lang="es-ES" sz="1400" b="1">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64353073"/>
                  </a:ext>
                </a:extLst>
              </a:tr>
              <a:tr h="410665">
                <a:tc>
                  <a:txBody>
                    <a:bodyPr/>
                    <a:lstStyle/>
                    <a:p>
                      <a:pPr algn="just">
                        <a:lnSpc>
                          <a:spcPct val="115000"/>
                        </a:lnSpc>
                        <a:spcAft>
                          <a:spcPts val="0"/>
                        </a:spcAft>
                      </a:pPr>
                      <a:r>
                        <a:rPr lang="es-EC" sz="1400" b="1" dirty="0">
                          <a:effectLst/>
                          <a:latin typeface="Lucida Sans" panose="020B0602030504020204" pitchFamily="34" charset="0"/>
                          <a:cs typeface="Times New Roman" panose="02020603050405020304" pitchFamily="18" charset="0"/>
                        </a:rPr>
                        <a:t>Total</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$ 104.142,98</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$ 91.864,25</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b="1" dirty="0">
                          <a:effectLst/>
                          <a:latin typeface="Lucida Sans" panose="020B0602030504020204" pitchFamily="34" charset="0"/>
                          <a:cs typeface="Times New Roman" panose="02020603050405020304" pitchFamily="18" charset="0"/>
                        </a:rPr>
                        <a:t>88,20 %</a:t>
                      </a:r>
                      <a:endParaRPr lang="es-ES" sz="14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1241528"/>
                  </a:ext>
                </a:extLst>
              </a:tr>
            </a:tbl>
          </a:graphicData>
        </a:graphic>
      </p:graphicFrame>
    </p:spTree>
    <p:extLst>
      <p:ext uri="{BB962C8B-B14F-4D97-AF65-F5344CB8AC3E}">
        <p14:creationId xmlns:p14="http://schemas.microsoft.com/office/powerpoint/2010/main" val="34572834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10DB2998-2A26-4017-B021-D7C48A08B685}"/>
              </a:ext>
            </a:extLst>
          </p:cNvPr>
          <p:cNvSpPr txBox="1"/>
          <p:nvPr/>
        </p:nvSpPr>
        <p:spPr>
          <a:xfrm>
            <a:off x="443573" y="1786597"/>
            <a:ext cx="10791825" cy="72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s-EC" sz="1800" dirty="0">
                <a:effectLst/>
                <a:latin typeface="Lucida Sans" panose="020B0602030504020204" pitchFamily="34" charset="0"/>
                <a:ea typeface="Calibri" panose="020F0502020204030204" pitchFamily="34" charset="0"/>
                <a:cs typeface="Times New Roman" panose="02020603050405020304" pitchFamily="18" charset="0"/>
              </a:rPr>
              <a:t>Al analizar la ejecución presupuestaria por grupo de gasto, se identifica que el grupo de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gasto 58   </a:t>
            </a:r>
            <a:r>
              <a:rPr lang="es-EC" sz="1800" dirty="0">
                <a:effectLst/>
                <a:latin typeface="Lucida Sans" panose="020B0602030504020204" pitchFamily="34" charset="0"/>
                <a:ea typeface="Calibri" panose="020F0502020204030204" pitchFamily="34" charset="0"/>
                <a:cs typeface="Times New Roman" panose="02020603050405020304" pitchFamily="18" charset="0"/>
              </a:rPr>
              <a:t>contempla el mayor monto ejecutado, con </a:t>
            </a:r>
            <a:r>
              <a:rPr lang="es-EC" sz="1800" b="1" dirty="0">
                <a:effectLst/>
                <a:latin typeface="Lucida Sans" panose="020B0602030504020204" pitchFamily="34" charset="0"/>
                <a:ea typeface="Calibri" panose="020F0502020204030204" pitchFamily="34" charset="0"/>
                <a:cs typeface="Times New Roman" panose="02020603050405020304" pitchFamily="18" charset="0"/>
              </a:rPr>
              <a:t>US$ </a:t>
            </a:r>
            <a:r>
              <a:rPr lang="es-EC" sz="1800" b="1"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606.882,42</a:t>
            </a:r>
            <a:r>
              <a:rPr lang="es-EC"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08508583"/>
              </p:ext>
            </p:extLst>
          </p:nvPr>
        </p:nvGraphicFramePr>
        <p:xfrm>
          <a:off x="568036" y="2451068"/>
          <a:ext cx="10945091" cy="2564643"/>
        </p:xfrm>
        <a:graphic>
          <a:graphicData uri="http://schemas.openxmlformats.org/drawingml/2006/table">
            <a:tbl>
              <a:tblPr firstRow="1" firstCol="1" bandRow="1">
                <a:tableStyleId>{5940675A-B579-460E-94D1-54222C63F5DA}</a:tableStyleId>
              </a:tblPr>
              <a:tblGrid>
                <a:gridCol w="4114800">
                  <a:extLst>
                    <a:ext uri="{9D8B030D-6E8A-4147-A177-3AD203B41FA5}">
                      <a16:colId xmlns:a16="http://schemas.microsoft.com/office/drawing/2014/main" val="1054270999"/>
                    </a:ext>
                  </a:extLst>
                </a:gridCol>
                <a:gridCol w="2463680">
                  <a:extLst>
                    <a:ext uri="{9D8B030D-6E8A-4147-A177-3AD203B41FA5}">
                      <a16:colId xmlns:a16="http://schemas.microsoft.com/office/drawing/2014/main" val="1128512153"/>
                    </a:ext>
                  </a:extLst>
                </a:gridCol>
                <a:gridCol w="2447002">
                  <a:extLst>
                    <a:ext uri="{9D8B030D-6E8A-4147-A177-3AD203B41FA5}">
                      <a16:colId xmlns:a16="http://schemas.microsoft.com/office/drawing/2014/main" val="2107848714"/>
                    </a:ext>
                  </a:extLst>
                </a:gridCol>
                <a:gridCol w="1919609">
                  <a:extLst>
                    <a:ext uri="{9D8B030D-6E8A-4147-A177-3AD203B41FA5}">
                      <a16:colId xmlns:a16="http://schemas.microsoft.com/office/drawing/2014/main" val="278088383"/>
                    </a:ext>
                  </a:extLst>
                </a:gridCol>
              </a:tblGrid>
              <a:tr h="443230">
                <a:tc>
                  <a:txBody>
                    <a:bodyPr/>
                    <a:lstStyle/>
                    <a:p>
                      <a:pPr algn="ctr">
                        <a:lnSpc>
                          <a:spcPct val="115000"/>
                        </a:lnSpc>
                        <a:spcAft>
                          <a:spcPts val="0"/>
                        </a:spcAft>
                      </a:pPr>
                      <a:r>
                        <a:rPr lang="es-EC" sz="1400" dirty="0">
                          <a:solidFill>
                            <a:schemeClr val="bg1"/>
                          </a:solidFill>
                          <a:effectLst/>
                          <a:latin typeface="Lucida Sans" panose="020B0602030504020204" pitchFamily="34" charset="0"/>
                          <a:cs typeface="Times New Roman" panose="02020603050405020304" pitchFamily="18" charset="0"/>
                        </a:rPr>
                        <a:t>GRUPO DE GASTO</a:t>
                      </a:r>
                      <a:endParaRPr lang="es-ES" sz="1400"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dirty="0">
                          <a:solidFill>
                            <a:schemeClr val="bg1"/>
                          </a:solidFill>
                          <a:effectLst/>
                          <a:latin typeface="Lucida Sans" panose="020B0602030504020204" pitchFamily="34" charset="0"/>
                          <a:cs typeface="Times New Roman" panose="02020603050405020304" pitchFamily="18" charset="0"/>
                        </a:rPr>
                        <a:t>PRESUPUESTO CODIFICADO</a:t>
                      </a:r>
                      <a:endParaRPr lang="es-ES" sz="1400"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dirty="0">
                          <a:solidFill>
                            <a:schemeClr val="bg1"/>
                          </a:solidFill>
                          <a:effectLst/>
                          <a:latin typeface="Lucida Sans" panose="020B0602030504020204" pitchFamily="34" charset="0"/>
                          <a:cs typeface="Times New Roman" panose="02020603050405020304" pitchFamily="18" charset="0"/>
                        </a:rPr>
                        <a:t>PRESUPUESTO EJECUTADO</a:t>
                      </a:r>
                      <a:endParaRPr lang="es-ES" sz="1400"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tc>
                  <a:txBody>
                    <a:bodyPr/>
                    <a:lstStyle/>
                    <a:p>
                      <a:pPr algn="ctr">
                        <a:lnSpc>
                          <a:spcPct val="115000"/>
                        </a:lnSpc>
                        <a:spcAft>
                          <a:spcPts val="0"/>
                        </a:spcAft>
                      </a:pPr>
                      <a:r>
                        <a:rPr lang="es-EC" sz="1400" dirty="0">
                          <a:solidFill>
                            <a:schemeClr val="bg1"/>
                          </a:solidFill>
                          <a:effectLst/>
                          <a:latin typeface="Lucida Sans" panose="020B0602030504020204" pitchFamily="34" charset="0"/>
                          <a:cs typeface="Times New Roman" panose="02020603050405020304" pitchFamily="18" charset="0"/>
                        </a:rPr>
                        <a:t>% EJECUCIÓN</a:t>
                      </a:r>
                      <a:endParaRPr lang="es-ES" sz="1400" dirty="0">
                        <a:solidFill>
                          <a:schemeClr val="bg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50000"/>
                      </a:schemeClr>
                    </a:solidFill>
                  </a:tcPr>
                </a:tc>
                <a:extLst>
                  <a:ext uri="{0D108BD9-81ED-4DB2-BD59-A6C34878D82A}">
                    <a16:rowId xmlns:a16="http://schemas.microsoft.com/office/drawing/2014/main" val="2758480796"/>
                  </a:ext>
                </a:extLst>
              </a:tr>
              <a:tr h="287655">
                <a:tc>
                  <a:txBody>
                    <a:bodyPr/>
                    <a:lstStyle/>
                    <a:p>
                      <a:pPr algn="l">
                        <a:lnSpc>
                          <a:spcPct val="115000"/>
                        </a:lnSpc>
                        <a:spcAft>
                          <a:spcPts val="0"/>
                        </a:spcAft>
                      </a:pPr>
                      <a:r>
                        <a:rPr lang="es-EC" sz="1400" dirty="0">
                          <a:effectLst/>
                          <a:latin typeface="Lucida Sans" panose="020B0602030504020204" pitchFamily="34" charset="0"/>
                          <a:cs typeface="Times New Roman" panose="02020603050405020304" pitchFamily="18" charset="0"/>
                        </a:rPr>
                        <a:t>51 Egresos en Personal</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54,108.75</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54,108.75</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100.00</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54497496"/>
                  </a:ext>
                </a:extLst>
              </a:tr>
              <a:tr h="301692">
                <a:tc>
                  <a:txBody>
                    <a:bodyPr/>
                    <a:lstStyle/>
                    <a:p>
                      <a:pPr algn="l">
                        <a:lnSpc>
                          <a:spcPct val="115000"/>
                        </a:lnSpc>
                        <a:spcAft>
                          <a:spcPts val="0"/>
                        </a:spcAft>
                      </a:pPr>
                      <a:r>
                        <a:rPr lang="es-EC" sz="1400" dirty="0">
                          <a:effectLst/>
                          <a:latin typeface="Lucida Sans" panose="020B0602030504020204" pitchFamily="34" charset="0"/>
                          <a:cs typeface="Times New Roman" panose="02020603050405020304" pitchFamily="18" charset="0"/>
                        </a:rPr>
                        <a:t>53 Bienes y Servicios de Consumo</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29,543.84</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19,078.47</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64.58</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1554863"/>
                  </a:ext>
                </a:extLst>
              </a:tr>
              <a:tr h="382798">
                <a:tc>
                  <a:txBody>
                    <a:bodyPr/>
                    <a:lstStyle/>
                    <a:p>
                      <a:pPr algn="l">
                        <a:lnSpc>
                          <a:spcPct val="115000"/>
                        </a:lnSpc>
                        <a:spcAft>
                          <a:spcPts val="0"/>
                        </a:spcAft>
                      </a:pPr>
                      <a:r>
                        <a:rPr lang="es-EC" sz="1400" dirty="0">
                          <a:effectLst/>
                          <a:latin typeface="Lucida Sans" panose="020B0602030504020204" pitchFamily="34" charset="0"/>
                          <a:cs typeface="Times New Roman" panose="02020603050405020304" pitchFamily="18" charset="0"/>
                        </a:rPr>
                        <a:t>57 Otros Egresos Corrientes</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4,301.62</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2,4</a:t>
                      </a:r>
                      <a:endParaRPr lang="es-ES" sz="1400">
                        <a:effectLst/>
                        <a:latin typeface="Lucida Sans" panose="020B0602030504020204" pitchFamily="34" charset="0"/>
                        <a:cs typeface="Times New Roman" panose="02020603050405020304" pitchFamily="18" charset="0"/>
                      </a:endParaRPr>
                    </a:p>
                    <a:p>
                      <a:pPr algn="r">
                        <a:lnSpc>
                          <a:spcPct val="115000"/>
                        </a:lnSpc>
                        <a:spcAft>
                          <a:spcPts val="0"/>
                        </a:spcAft>
                      </a:pPr>
                      <a:r>
                        <a:rPr lang="es-EC" sz="1400">
                          <a:effectLst/>
                          <a:latin typeface="Lucida Sans" panose="020B0602030504020204" pitchFamily="34" charset="0"/>
                          <a:cs typeface="Times New Roman" panose="02020603050405020304" pitchFamily="18" charset="0"/>
                        </a:rPr>
                        <a:t>88.26</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57.84</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95273556"/>
                  </a:ext>
                </a:extLst>
              </a:tr>
              <a:tr h="220481">
                <a:tc>
                  <a:txBody>
                    <a:bodyPr/>
                    <a:lstStyle/>
                    <a:p>
                      <a:pPr algn="l">
                        <a:lnSpc>
                          <a:spcPct val="115000"/>
                        </a:lnSpc>
                        <a:spcAft>
                          <a:spcPts val="0"/>
                        </a:spcAft>
                      </a:pPr>
                      <a:r>
                        <a:rPr lang="es-EC" sz="1400">
                          <a:effectLst/>
                          <a:latin typeface="Lucida Sans" panose="020B0602030504020204" pitchFamily="34" charset="0"/>
                          <a:cs typeface="Times New Roman" panose="02020603050405020304" pitchFamily="18" charset="0"/>
                        </a:rPr>
                        <a:t>58 Transferencias o Donaciones Corrientes</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728,942.90</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606,882.42</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83.26</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90556"/>
                  </a:ext>
                </a:extLst>
              </a:tr>
              <a:tr h="363855">
                <a:tc>
                  <a:txBody>
                    <a:bodyPr/>
                    <a:lstStyle/>
                    <a:p>
                      <a:pPr algn="l">
                        <a:lnSpc>
                          <a:spcPct val="115000"/>
                        </a:lnSpc>
                        <a:spcAft>
                          <a:spcPts val="0"/>
                        </a:spcAft>
                      </a:pPr>
                      <a:r>
                        <a:rPr lang="es-EC" sz="1400" dirty="0">
                          <a:effectLst/>
                          <a:latin typeface="Lucida Sans" panose="020B0602030504020204" pitchFamily="34" charset="0"/>
                          <a:cs typeface="Times New Roman" panose="02020603050405020304" pitchFamily="18" charset="0"/>
                        </a:rPr>
                        <a:t>730000 Bienes y servicios para Inversión</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2,990.00</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2,990.00</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100.00</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83679522"/>
                  </a:ext>
                </a:extLst>
              </a:tr>
              <a:tr h="252095">
                <a:tc>
                  <a:txBody>
                    <a:bodyPr/>
                    <a:lstStyle/>
                    <a:p>
                      <a:pPr algn="l">
                        <a:lnSpc>
                          <a:spcPct val="115000"/>
                        </a:lnSpc>
                        <a:spcAft>
                          <a:spcPts val="0"/>
                        </a:spcAft>
                      </a:pPr>
                      <a:r>
                        <a:rPr lang="es-EC" sz="1400">
                          <a:effectLst/>
                          <a:latin typeface="Lucida Sans" panose="020B0602030504020204" pitchFamily="34" charset="0"/>
                          <a:cs typeface="Times New Roman" panose="02020603050405020304" pitchFamily="18" charset="0"/>
                        </a:rPr>
                        <a:t>990000   Otros Pasivos</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13,198.77</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13,198.77</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latin typeface="Lucida Sans" panose="020B0602030504020204" pitchFamily="34" charset="0"/>
                          <a:cs typeface="Times New Roman" panose="02020603050405020304" pitchFamily="18" charset="0"/>
                        </a:rPr>
                        <a:t>100.00</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454617"/>
                  </a:ext>
                </a:extLst>
              </a:tr>
              <a:tr h="211455">
                <a:tc>
                  <a:txBody>
                    <a:bodyPr/>
                    <a:lstStyle/>
                    <a:p>
                      <a:pPr algn="just">
                        <a:lnSpc>
                          <a:spcPct val="115000"/>
                        </a:lnSpc>
                        <a:spcAft>
                          <a:spcPts val="0"/>
                        </a:spcAft>
                      </a:pPr>
                      <a:r>
                        <a:rPr lang="es-EC" sz="1400">
                          <a:effectLst/>
                          <a:latin typeface="Lucida Sans" panose="020B0602030504020204" pitchFamily="34" charset="0"/>
                          <a:cs typeface="Times New Roman" panose="02020603050405020304" pitchFamily="18" charset="0"/>
                        </a:rPr>
                        <a:t>Total </a:t>
                      </a:r>
                      <a:endParaRPr lang="es-ES" sz="140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  833.085,88</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  698.746,67</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latin typeface="Lucida Sans" panose="020B0602030504020204" pitchFamily="34" charset="0"/>
                          <a:cs typeface="Times New Roman" panose="02020603050405020304" pitchFamily="18" charset="0"/>
                        </a:rPr>
                        <a:t>84 %</a:t>
                      </a:r>
                      <a:endParaRPr lang="es-ES" sz="1400" dirty="0">
                        <a:effectLst/>
                        <a:latin typeface="Lucida Sans" panose="020B0602030504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0911277"/>
                  </a:ext>
                </a:extLst>
              </a:tr>
            </a:tbl>
          </a:graphicData>
        </a:graphic>
      </p:graphicFrame>
    </p:spTree>
    <p:extLst>
      <p:ext uri="{BB962C8B-B14F-4D97-AF65-F5344CB8AC3E}">
        <p14:creationId xmlns:p14="http://schemas.microsoft.com/office/powerpoint/2010/main" val="367252840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7" name="CuadroTexto 5"/>
          <p:cNvSpPr txBox="1"/>
          <p:nvPr/>
        </p:nvSpPr>
        <p:spPr>
          <a:xfrm>
            <a:off x="2632979" y="3164619"/>
            <a:ext cx="2819039" cy="867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5600" b="1">
                <a:solidFill>
                  <a:srgbClr val="FFFFFF"/>
                </a:solidFill>
                <a:latin typeface="Gotham Medium"/>
                <a:ea typeface="Gotham Medium"/>
                <a:cs typeface="Gotham Medium"/>
                <a:sym typeface="Gotham Medium"/>
              </a:defRPr>
            </a:lvl1pPr>
          </a:lstStyle>
          <a:p>
            <a:r>
              <a:rPr dirty="0">
                <a:latin typeface="Lucida Sans" panose="020B0602030504020204" pitchFamily="34" charset="0"/>
              </a:rPr>
              <a:t>Gracias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603472" y="-442386"/>
            <a:ext cx="12192000" cy="7948246"/>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559457" y="1473876"/>
            <a:ext cx="11029071" cy="264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algn="just">
              <a:lnSpc>
                <a:spcPct val="115000"/>
              </a:lnSpc>
              <a:spcBef>
                <a:spcPts val="200"/>
              </a:spcBef>
            </a:pPr>
            <a:r>
              <a:rPr lang="es-EC" sz="1800" dirty="0" smtClean="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OBJETIVO </a:t>
            </a:r>
            <a:r>
              <a:rPr lang="es-EC" sz="1800" dirty="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1: Incrementar la práctica de la cultura física en la población del </a:t>
            </a:r>
            <a:r>
              <a:rPr lang="es-EC" sz="1800" dirty="0" smtClean="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Ecuador</a:t>
            </a:r>
          </a:p>
          <a:p>
            <a:pPr algn="just">
              <a:lnSpc>
                <a:spcPct val="115000"/>
              </a:lnSpc>
              <a:spcBef>
                <a:spcPts val="200"/>
              </a:spcBef>
            </a:pPr>
            <a:endParaRPr lang="es-EC" sz="1800" dirty="0">
              <a:solidFill>
                <a:schemeClr val="tx1"/>
              </a:solidFill>
              <a:latin typeface="Lucida Sans" panose="020B060203050402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EC" sz="1800" b="0" kern="5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rPr>
              <a:t> </a:t>
            </a:r>
            <a:r>
              <a:rPr lang="es-EC" sz="1800" kern="5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rPr>
              <a:t>SERVICIO ACTIVO Y SALUDABLE</a:t>
            </a:r>
            <a:r>
              <a:rPr lang="es-EC" sz="1800" dirty="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t> </a:t>
            </a:r>
            <a:endParaRPr lang="es-EC" sz="1800" dirty="0" smtClean="0">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endParaRPr>
          </a:p>
          <a:p>
            <a:pPr marL="285750" indent="-285750" algn="ctr">
              <a:lnSpc>
                <a:spcPct val="115000"/>
              </a:lnSpc>
              <a:spcAft>
                <a:spcPts val="800"/>
              </a:spcAft>
              <a:buFont typeface="Arial" panose="020B0604020202020204" pitchFamily="34" charset="0"/>
              <a:buChar char="•"/>
            </a:pPr>
            <a:endParaRPr lang="es-EC" sz="18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600" dirty="0">
              <a:effectLst/>
              <a:latin typeface="Lucida Sans" panose="020B0602030504020204" pitchFamily="34" charset="0"/>
              <a:ea typeface="Calibri" panose="020F0502020204030204" pitchFamily="34" charset="0"/>
              <a:cs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084602FD-EEB9-4125-B89C-0F4C8C8933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57" y="2797827"/>
            <a:ext cx="3821827" cy="2882123"/>
          </a:xfrm>
          <a:prstGeom prst="rect">
            <a:avLst/>
          </a:prstGeom>
          <a:noFill/>
          <a:ln>
            <a:noFill/>
          </a:ln>
        </p:spPr>
      </p:pic>
      <p:pic>
        <p:nvPicPr>
          <p:cNvPr id="6" name="Imagen 5">
            <a:extLst>
              <a:ext uri="{FF2B5EF4-FFF2-40B4-BE49-F238E27FC236}">
                <a16:creationId xmlns:a16="http://schemas.microsoft.com/office/drawing/2014/main" id="{8432EF95-9E59-4698-A9DA-058A7B9E3E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195" y="2797827"/>
            <a:ext cx="3770333" cy="2882123"/>
          </a:xfrm>
          <a:prstGeom prst="rect">
            <a:avLst/>
          </a:prstGeom>
          <a:noFill/>
          <a:ln>
            <a:noFill/>
          </a:ln>
        </p:spPr>
      </p:pic>
      <p:sp>
        <p:nvSpPr>
          <p:cNvPr id="2" name="CuadroTexto 1"/>
          <p:cNvSpPr txBox="1"/>
          <p:nvPr/>
        </p:nvSpPr>
        <p:spPr>
          <a:xfrm>
            <a:off x="5022937" y="3720230"/>
            <a:ext cx="214195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2400" b="1" dirty="0" smtClean="0">
                <a:latin typeface="Lucida Sans" panose="020B0602030504020204" pitchFamily="34" charset="0"/>
              </a:rPr>
              <a:t>Beneficiario: 411 </a:t>
            </a:r>
            <a:endParaRPr kumimoji="0" lang="es-ES" sz="2400" b="1" i="0" u="none" strike="noStrike" cap="none" spc="0" normalizeH="0" baseline="0" dirty="0">
              <a:ln>
                <a:noFill/>
              </a:ln>
              <a:solidFill>
                <a:srgbClr val="000000"/>
              </a:solidFill>
              <a:effectLst/>
              <a:uFillTx/>
              <a:latin typeface="Lucida Sans" panose="020B0602030504020204" pitchFamily="34" charset="0"/>
              <a:sym typeface="Arial"/>
            </a:endParaRPr>
          </a:p>
        </p:txBody>
      </p:sp>
    </p:spTree>
    <p:extLst>
      <p:ext uri="{BB962C8B-B14F-4D97-AF65-F5344CB8AC3E}">
        <p14:creationId xmlns:p14="http://schemas.microsoft.com/office/powerpoint/2010/main" val="26414013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7719646"/>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2B0DFF71-16A3-4BAD-8C47-F5CA1D7953C2}"/>
              </a:ext>
            </a:extLst>
          </p:cNvPr>
          <p:cNvSpPr txBox="1"/>
          <p:nvPr/>
        </p:nvSpPr>
        <p:spPr>
          <a:xfrm>
            <a:off x="443573" y="1820585"/>
            <a:ext cx="11481727" cy="3358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u="sng" kern="5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800"/>
              </a:spcAft>
            </a:pPr>
            <a:r>
              <a:rPr lang="es-EC" sz="1800" b="1" kern="50" dirty="0" smtClean="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FESTIVAL </a:t>
            </a:r>
            <a:r>
              <a:rPr lang="es-EC" sz="1800" b="1" kern="50"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ATLÉTICO INFANTIL “PABLO VI 2021”</a:t>
            </a:r>
            <a:r>
              <a:rPr lang="es-EC" sz="1800" u="sng"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endPar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41A6D410-A2B9-4096-81C7-ABD04CE58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03" y="3154655"/>
            <a:ext cx="3615397" cy="2445939"/>
          </a:xfrm>
          <a:prstGeom prst="rect">
            <a:avLst/>
          </a:prstGeom>
        </p:spPr>
      </p:pic>
      <p:pic>
        <p:nvPicPr>
          <p:cNvPr id="8" name="Imagen 7">
            <a:extLst>
              <a:ext uri="{FF2B5EF4-FFF2-40B4-BE49-F238E27FC236}">
                <a16:creationId xmlns:a16="http://schemas.microsoft.com/office/drawing/2014/main" id="{71D2770B-88EE-4FF6-8B71-AD36018E1E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904" y="3233044"/>
            <a:ext cx="4094724" cy="2445939"/>
          </a:xfrm>
          <a:prstGeom prst="rect">
            <a:avLst/>
          </a:prstGeom>
        </p:spPr>
      </p:pic>
      <p:sp>
        <p:nvSpPr>
          <p:cNvPr id="2" name="CuadroTexto 1"/>
          <p:cNvSpPr txBox="1"/>
          <p:nvPr/>
        </p:nvSpPr>
        <p:spPr>
          <a:xfrm>
            <a:off x="4860099" y="4033381"/>
            <a:ext cx="213110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rgbClr val="000000"/>
                </a:solidFill>
                <a:effectLst/>
                <a:uFillTx/>
                <a:latin typeface="Lucida Sans" panose="020B0602030504020204" pitchFamily="34" charset="0"/>
                <a:sym typeface="Arial"/>
              </a:rPr>
              <a:t>Beneficiarios: 200</a:t>
            </a:r>
            <a:endParaRPr kumimoji="0" lang="es-ES" sz="2400" b="1" i="0" u="none" strike="noStrike" cap="none" spc="0" normalizeH="0" baseline="0" dirty="0">
              <a:ln>
                <a:noFill/>
              </a:ln>
              <a:solidFill>
                <a:srgbClr val="000000"/>
              </a:solidFill>
              <a:effectLst/>
              <a:uFillTx/>
              <a:latin typeface="Lucida Sans" panose="020B0602030504020204" pitchFamily="34" charset="0"/>
              <a:sym typeface="Arial"/>
            </a:endParaRPr>
          </a:p>
        </p:txBody>
      </p:sp>
    </p:spTree>
    <p:extLst>
      <p:ext uri="{BB962C8B-B14F-4D97-AF65-F5344CB8AC3E}">
        <p14:creationId xmlns:p14="http://schemas.microsoft.com/office/powerpoint/2010/main" val="27332191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7948246"/>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A51F60C7-D12C-464D-89DE-DA9BCF90F981}"/>
              </a:ext>
            </a:extLst>
          </p:cNvPr>
          <p:cNvSpPr txBox="1"/>
          <p:nvPr/>
        </p:nvSpPr>
        <p:spPr>
          <a:xfrm>
            <a:off x="616124" y="2263099"/>
            <a:ext cx="11262653" cy="86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15000"/>
              </a:lnSpc>
              <a:spcAft>
                <a:spcPts val="800"/>
              </a:spcAft>
            </a:pPr>
            <a:r>
              <a:rPr lang="es-EC" sz="1800" b="1" kern="50"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I ENCUENTRO ZONAL DE METODÓLOGOS </a:t>
            </a:r>
            <a:r>
              <a:rPr lang="es-EC" sz="1800" b="1" u="sng" kern="50"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 </a:t>
            </a:r>
            <a:endParaRPr lang="es-EC" sz="1800" u="sng" dirty="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C10D588-A907-41A3-AB13-1A1D7BC79F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684" y="2905244"/>
            <a:ext cx="3638051" cy="2488371"/>
          </a:xfrm>
          <a:prstGeom prst="rect">
            <a:avLst/>
          </a:prstGeom>
          <a:noFill/>
          <a:ln>
            <a:noFill/>
          </a:ln>
        </p:spPr>
      </p:pic>
      <p:pic>
        <p:nvPicPr>
          <p:cNvPr id="8" name="Imagen 7">
            <a:extLst>
              <a:ext uri="{FF2B5EF4-FFF2-40B4-BE49-F238E27FC236}">
                <a16:creationId xmlns:a16="http://schemas.microsoft.com/office/drawing/2014/main" id="{95C551EF-89FA-4C39-876B-E7D6C40D19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141" y="2893265"/>
            <a:ext cx="3714429" cy="2500350"/>
          </a:xfrm>
          <a:prstGeom prst="rect">
            <a:avLst/>
          </a:prstGeom>
          <a:noFill/>
          <a:ln>
            <a:noFill/>
          </a:ln>
        </p:spPr>
      </p:pic>
      <p:sp>
        <p:nvSpPr>
          <p:cNvPr id="2" name="CuadroTexto 1"/>
          <p:cNvSpPr txBox="1"/>
          <p:nvPr/>
        </p:nvSpPr>
        <p:spPr>
          <a:xfrm>
            <a:off x="5119571" y="3292570"/>
            <a:ext cx="232811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2200" b="1" dirty="0" smtClean="0">
                <a:latin typeface="Lucida Sans" panose="020B0602030504020204" pitchFamily="34" charset="0"/>
              </a:rPr>
              <a:t>Participantes: 12 organizaciones deportivas </a:t>
            </a:r>
            <a:endParaRPr kumimoji="0" lang="es-ES" sz="2200" b="1" i="0" u="none" strike="noStrike" cap="none" spc="0" normalizeH="0" baseline="0" dirty="0">
              <a:ln>
                <a:noFill/>
              </a:ln>
              <a:solidFill>
                <a:srgbClr val="000000"/>
              </a:solidFill>
              <a:effectLst/>
              <a:uFillTx/>
              <a:latin typeface="Lucida Sans" panose="020B0602030504020204" pitchFamily="34" charset="0"/>
              <a:sym typeface="Arial"/>
            </a:endParaRPr>
          </a:p>
        </p:txBody>
      </p:sp>
    </p:spTree>
    <p:extLst>
      <p:ext uri="{BB962C8B-B14F-4D97-AF65-F5344CB8AC3E}">
        <p14:creationId xmlns:p14="http://schemas.microsoft.com/office/powerpoint/2010/main" val="25302958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778998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55C41BFF-2786-4614-8C63-C3857229820B}"/>
              </a:ext>
            </a:extLst>
          </p:cNvPr>
          <p:cNvSpPr txBox="1"/>
          <p:nvPr/>
        </p:nvSpPr>
        <p:spPr>
          <a:xfrm>
            <a:off x="628650" y="1706609"/>
            <a:ext cx="11563350" cy="4201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u="sng" kern="5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s-EC" sz="1800" b="1" u="sng" kern="5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800"/>
              </a:spcAft>
            </a:pPr>
            <a:r>
              <a:rPr lang="es-EC" sz="1800" b="1" kern="50" dirty="0" smtClean="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FERIAS </a:t>
            </a:r>
            <a:r>
              <a:rPr lang="es-EC" sz="1800" b="1" kern="50"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CIUDADANAS DEPORTIVAS</a:t>
            </a:r>
            <a:endParaRPr lang="es-EC" sz="1800" b="1" dirty="0">
              <a:effectLst/>
              <a:latin typeface="Lucida Sans" panose="020B0602030504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b="1"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kern="5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kern="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kern="5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kern="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kern="5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A47E8BF3-4708-4B10-932C-467867CA0E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688" y="3312516"/>
            <a:ext cx="3577224" cy="1873281"/>
          </a:xfrm>
          <a:prstGeom prst="rect">
            <a:avLst/>
          </a:prstGeom>
          <a:noFill/>
          <a:ln>
            <a:noFill/>
          </a:ln>
        </p:spPr>
      </p:pic>
      <p:pic>
        <p:nvPicPr>
          <p:cNvPr id="8" name="Imagen 7">
            <a:extLst>
              <a:ext uri="{FF2B5EF4-FFF2-40B4-BE49-F238E27FC236}">
                <a16:creationId xmlns:a16="http://schemas.microsoft.com/office/drawing/2014/main" id="{0FBA35E5-C495-41AE-9728-CD5AD285B6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824" y="3312516"/>
            <a:ext cx="4009804" cy="1933519"/>
          </a:xfrm>
          <a:prstGeom prst="rect">
            <a:avLst/>
          </a:prstGeom>
          <a:noFill/>
          <a:ln>
            <a:noFill/>
          </a:ln>
        </p:spPr>
      </p:pic>
      <p:sp>
        <p:nvSpPr>
          <p:cNvPr id="2" name="CuadroTexto 1"/>
          <p:cNvSpPr txBox="1"/>
          <p:nvPr/>
        </p:nvSpPr>
        <p:spPr>
          <a:xfrm>
            <a:off x="4910202" y="3894992"/>
            <a:ext cx="2329842"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200" b="1" i="0" u="none" strike="noStrike" cap="none" spc="0" normalizeH="0" baseline="0" dirty="0" smtClean="0">
                <a:ln>
                  <a:noFill/>
                </a:ln>
                <a:solidFill>
                  <a:srgbClr val="000000"/>
                </a:solidFill>
                <a:effectLst/>
                <a:uFillTx/>
                <a:latin typeface="Lucida Sans" panose="020B0602030504020204" pitchFamily="34" charset="0"/>
                <a:sym typeface="Arial"/>
              </a:rPr>
              <a:t>10 cantones 987 beneficiarios </a:t>
            </a:r>
            <a:endParaRPr kumimoji="0" lang="es-ES" sz="2200" b="1" i="0" u="none" strike="noStrike" cap="none" spc="0" normalizeH="0" baseline="0" dirty="0">
              <a:ln>
                <a:noFill/>
              </a:ln>
              <a:solidFill>
                <a:srgbClr val="000000"/>
              </a:solidFill>
              <a:effectLst/>
              <a:uFillTx/>
              <a:latin typeface="Lucida Sans" panose="020B0602030504020204" pitchFamily="34" charset="0"/>
              <a:sym typeface="Arial"/>
            </a:endParaRPr>
          </a:p>
        </p:txBody>
      </p:sp>
    </p:spTree>
    <p:extLst>
      <p:ext uri="{BB962C8B-B14F-4D97-AF65-F5344CB8AC3E}">
        <p14:creationId xmlns:p14="http://schemas.microsoft.com/office/powerpoint/2010/main" val="11846588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0"/>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8A2BE562-2506-41E8-8A22-B047843C83FE}"/>
              </a:ext>
            </a:extLst>
          </p:cNvPr>
          <p:cNvSpPr txBox="1"/>
          <p:nvPr/>
        </p:nvSpPr>
        <p:spPr>
          <a:xfrm>
            <a:off x="410330" y="1840768"/>
            <a:ext cx="11228802" cy="1253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15000"/>
              </a:lnSpc>
              <a:spcAft>
                <a:spcPts val="800"/>
              </a:spcAft>
            </a:pPr>
            <a:r>
              <a:rPr lang="es-EC" sz="1800" b="1" kern="50" dirty="0">
                <a:solidFill>
                  <a:srgbClr val="000000"/>
                </a:solidFill>
                <a:effectLst/>
                <a:latin typeface="Lucida Sans" panose="020B0602030504020204" pitchFamily="34" charset="0"/>
                <a:ea typeface="Times New Roman" panose="02020603050405020304" pitchFamily="18" charset="0"/>
                <a:cs typeface="Times New Roman" panose="02020603050405020304" pitchFamily="18" charset="0"/>
              </a:rPr>
              <a:t>INSPECCIÓN TÉCNICA DE CLUBES ESPECIALIZADOS FORMATIVOS</a:t>
            </a:r>
            <a:r>
              <a:rPr lang="es-EC" sz="1800" b="1"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BDD655C-3892-41AA-A9BF-BCEB323B80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624" y="3624636"/>
            <a:ext cx="2975268" cy="2121463"/>
          </a:xfrm>
          <a:prstGeom prst="rect">
            <a:avLst/>
          </a:prstGeom>
          <a:noFill/>
          <a:ln>
            <a:noFill/>
          </a:ln>
        </p:spPr>
      </p:pic>
      <p:pic>
        <p:nvPicPr>
          <p:cNvPr id="8" name="Imagen 7">
            <a:extLst>
              <a:ext uri="{FF2B5EF4-FFF2-40B4-BE49-F238E27FC236}">
                <a16:creationId xmlns:a16="http://schemas.microsoft.com/office/drawing/2014/main" id="{03A363ED-DBDA-4FCD-82E3-A019F2101F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849" y="2582218"/>
            <a:ext cx="3191541" cy="2103149"/>
          </a:xfrm>
          <a:prstGeom prst="rect">
            <a:avLst/>
          </a:prstGeom>
          <a:noFill/>
          <a:ln>
            <a:noFill/>
          </a:ln>
        </p:spPr>
      </p:pic>
      <p:pic>
        <p:nvPicPr>
          <p:cNvPr id="9" name="Imagen 8">
            <a:extLst>
              <a:ext uri="{FF2B5EF4-FFF2-40B4-BE49-F238E27FC236}">
                <a16:creationId xmlns:a16="http://schemas.microsoft.com/office/drawing/2014/main" id="{EA9EB960-44FC-4943-998D-4DFB6EE537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9392" y="3534227"/>
            <a:ext cx="3223236" cy="2099344"/>
          </a:xfrm>
          <a:prstGeom prst="rect">
            <a:avLst/>
          </a:prstGeom>
          <a:noFill/>
          <a:ln>
            <a:noFill/>
          </a:ln>
        </p:spPr>
      </p:pic>
      <p:sp>
        <p:nvSpPr>
          <p:cNvPr id="2" name="CuadroTexto 1"/>
          <p:cNvSpPr txBox="1"/>
          <p:nvPr/>
        </p:nvSpPr>
        <p:spPr>
          <a:xfrm>
            <a:off x="4708487" y="4915104"/>
            <a:ext cx="229226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smtClean="0">
                <a:ln>
                  <a:noFill/>
                </a:ln>
                <a:solidFill>
                  <a:srgbClr val="000000"/>
                </a:solidFill>
                <a:effectLst/>
                <a:uFillTx/>
                <a:latin typeface="Lucida Sans" panose="020B0602030504020204" pitchFamily="34" charset="0"/>
                <a:sym typeface="Arial"/>
              </a:rPr>
              <a:t>16 clubes 700 deportistas</a:t>
            </a:r>
            <a:r>
              <a:rPr kumimoji="0" lang="es-ES" sz="2400" b="1" i="0" u="none" strike="noStrike" cap="none" spc="0" normalizeH="0" dirty="0" smtClean="0">
                <a:ln>
                  <a:noFill/>
                </a:ln>
                <a:solidFill>
                  <a:srgbClr val="000000"/>
                </a:solidFill>
                <a:effectLst/>
                <a:uFillTx/>
                <a:latin typeface="Lucida Sans" panose="020B0602030504020204" pitchFamily="34" charset="0"/>
                <a:sym typeface="Arial"/>
              </a:rPr>
              <a:t> </a:t>
            </a:r>
            <a:endParaRPr kumimoji="0" lang="es-ES" sz="2400" b="1" i="0" u="none" strike="noStrike" cap="none" spc="0" normalizeH="0" baseline="0" dirty="0">
              <a:ln>
                <a:noFill/>
              </a:ln>
              <a:solidFill>
                <a:srgbClr val="000000"/>
              </a:solidFill>
              <a:effectLst/>
              <a:uFillTx/>
              <a:latin typeface="Lucida Sans" panose="020B0602030504020204" pitchFamily="34" charset="0"/>
              <a:sym typeface="Arial"/>
            </a:endParaRPr>
          </a:p>
        </p:txBody>
      </p:sp>
    </p:spTree>
    <p:extLst>
      <p:ext uri="{BB962C8B-B14F-4D97-AF65-F5344CB8AC3E}">
        <p14:creationId xmlns:p14="http://schemas.microsoft.com/office/powerpoint/2010/main" val="142010132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3"/>
          <a:stretch>
            <a:fillRect/>
          </a:stretch>
        </p:blipFill>
        <p:spPr>
          <a:xfrm>
            <a:off x="0" y="-832660"/>
            <a:ext cx="12192000" cy="8053754"/>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956603" y="1237957"/>
            <a:ext cx="10396025"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endParaRPr lang="es-EC" dirty="0"/>
          </a:p>
        </p:txBody>
      </p:sp>
      <p:sp>
        <p:nvSpPr>
          <p:cNvPr id="6" name="CuadroTexto 5">
            <a:extLst>
              <a:ext uri="{FF2B5EF4-FFF2-40B4-BE49-F238E27FC236}">
                <a16:creationId xmlns:a16="http://schemas.microsoft.com/office/drawing/2014/main" id="{3420E037-774A-436D-A8F6-17B96A36BC7A}"/>
              </a:ext>
            </a:extLst>
          </p:cNvPr>
          <p:cNvSpPr txBox="1"/>
          <p:nvPr/>
        </p:nvSpPr>
        <p:spPr>
          <a:xfrm>
            <a:off x="443573" y="0"/>
            <a:ext cx="10909055" cy="5713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endParaRPr lang="es-EC" sz="1800" b="1" kern="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s-EC" sz="1800" b="1" kern="5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s-EC" sz="1800" b="1" kern="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s-EC" sz="1800" b="1" kern="50" dirty="0" smtClean="0">
                <a:effectLst/>
                <a:latin typeface="Lucida Sans" panose="020B0602030504020204" pitchFamily="34" charset="0"/>
                <a:ea typeface="Times New Roman" panose="02020603050405020304" pitchFamily="18" charset="0"/>
                <a:cs typeface="Times New Roman" panose="02020603050405020304" pitchFamily="18" charset="0"/>
              </a:rPr>
              <a:t>PROYECTOS </a:t>
            </a:r>
            <a:r>
              <a:rPr lang="es-EC" sz="1800" b="1" kern="50" dirty="0">
                <a:effectLst/>
                <a:latin typeface="Lucida Sans" panose="020B0602030504020204" pitchFamily="34" charset="0"/>
                <a:ea typeface="Times New Roman" panose="02020603050405020304" pitchFamily="18" charset="0"/>
                <a:cs typeface="Times New Roman" panose="02020603050405020304" pitchFamily="18" charset="0"/>
              </a:rPr>
              <a:t>RECREATIVOS Y DE FOMENTO </a:t>
            </a:r>
            <a:r>
              <a:rPr lang="es-EC" sz="1800" b="1" kern="50" dirty="0" smtClean="0">
                <a:effectLst/>
                <a:latin typeface="Lucida Sans" panose="020B0602030504020204" pitchFamily="34" charset="0"/>
                <a:ea typeface="Times New Roman" panose="02020603050405020304" pitchFamily="18" charset="0"/>
                <a:cs typeface="Times New Roman" panose="02020603050405020304" pitchFamily="18" charset="0"/>
              </a:rPr>
              <a:t>DEPORTIVO</a:t>
            </a:r>
            <a:endParaRPr lang="es-EC" sz="1800" dirty="0">
              <a:effectLst/>
              <a:latin typeface="Lucida Sans" panose="020B0602030504020204" pitchFamily="34" charset="0"/>
              <a:ea typeface="Calibri" panose="020F0502020204030204" pitchFamily="34" charset="0"/>
              <a:cs typeface="Times New Roman" panose="02020603050405020304" pitchFamily="18" charset="0"/>
            </a:endParaRPr>
          </a:p>
          <a:p>
            <a:endParaRPr lang="es-EC" sz="1800" kern="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115000"/>
              </a:lnSpc>
              <a:spcAft>
                <a:spcPts val="800"/>
              </a:spcAft>
              <a:buFont typeface="Wingdings" panose="05000000000000000000" pitchFamily="2" charset="2"/>
              <a:buChar char="Ø"/>
            </a:pPr>
            <a:r>
              <a:rPr lang="es-EC" sz="1800" kern="50" dirty="0">
                <a:latin typeface="Lucida Sans" panose="020B0602030504020204" pitchFamily="34" charset="0"/>
                <a:ea typeface="Times New Roman" panose="02020603050405020304" pitchFamily="18" charset="0"/>
                <a:cs typeface="Times New Roman" panose="02020603050405020304" pitchFamily="18" charset="0"/>
              </a:rPr>
              <a:t>Coordinación de Juegos Recreativos y</a:t>
            </a:r>
            <a:r>
              <a:rPr lang="es-EC" sz="1800" dirty="0">
                <a:latin typeface="Lucida Sans" panose="020B0602030504020204" pitchFamily="34" charset="0"/>
                <a:ea typeface="Calibri" panose="020F0502020204030204" pitchFamily="34" charset="0"/>
                <a:cs typeface="Times New Roman" panose="02020603050405020304" pitchFamily="18" charset="0"/>
              </a:rPr>
              <a:t> Brigadas de apoyo en barrios y parroquias de la Ciudad de </a:t>
            </a:r>
            <a:r>
              <a:rPr lang="es-EC" sz="1800" dirty="0" smtClean="0">
                <a:latin typeface="Lucida Sans" panose="020B0602030504020204" pitchFamily="34" charset="0"/>
                <a:ea typeface="Calibri" panose="020F0502020204030204" pitchFamily="34" charset="0"/>
                <a:cs typeface="Times New Roman" panose="02020603050405020304" pitchFamily="18" charset="0"/>
              </a:rPr>
              <a:t>Cuenca. </a:t>
            </a:r>
            <a:r>
              <a:rPr lang="es-EC" sz="1800" b="1" dirty="0" smtClean="0">
                <a:latin typeface="Lucida Sans" panose="020B0602030504020204" pitchFamily="34" charset="0"/>
                <a:ea typeface="Calibri" panose="020F0502020204030204" pitchFamily="34" charset="0"/>
                <a:cs typeface="Times New Roman" panose="02020603050405020304" pitchFamily="18" charset="0"/>
              </a:rPr>
              <a:t>350 beneficiarios</a:t>
            </a:r>
            <a:endParaRPr lang="es-EC" sz="1800" b="1" dirty="0">
              <a:latin typeface="Lucida Sans" panose="020B060203050402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800"/>
              </a:spcAft>
              <a:buSzPts val="1200"/>
              <a:buFont typeface="Wingdings" panose="05000000000000000000" pitchFamily="2" charset="2"/>
              <a:buChar char="Ø"/>
            </a:pPr>
            <a:r>
              <a:rPr lang="es-EC" sz="1800" dirty="0">
                <a:latin typeface="Lucida Sans" panose="020B0602030504020204" pitchFamily="34" charset="0"/>
                <a:ea typeface="Calibri" panose="020F0502020204030204" pitchFamily="34" charset="0"/>
                <a:cs typeface="Times New Roman" panose="02020603050405020304" pitchFamily="18" charset="0"/>
              </a:rPr>
              <a:t>Asistencia y socialización del I Encuentro Nacional de Educación Física</a:t>
            </a:r>
            <a:r>
              <a:rPr lang="es-EC" sz="1800" dirty="0" smtClean="0">
                <a:latin typeface="Lucida Sans" panose="020B0602030504020204" pitchFamily="34" charset="0"/>
                <a:ea typeface="Calibri" panose="020F0502020204030204" pitchFamily="34" charset="0"/>
                <a:cs typeface="Times New Roman" panose="02020603050405020304" pitchFamily="18" charset="0"/>
              </a:rPr>
              <a:t>. </a:t>
            </a:r>
            <a:r>
              <a:rPr lang="es-EC" sz="1800" b="1" dirty="0" smtClean="0">
                <a:latin typeface="Lucida Sans" panose="020B0602030504020204" pitchFamily="34" charset="0"/>
                <a:ea typeface="Calibri" panose="020F0502020204030204" pitchFamily="34" charset="0"/>
                <a:cs typeface="Times New Roman" panose="02020603050405020304" pitchFamily="18" charset="0"/>
              </a:rPr>
              <a:t>60 asistentes </a:t>
            </a:r>
            <a:endParaRPr lang="es-EC" sz="1800" b="1" dirty="0">
              <a:latin typeface="Lucida Sans" panose="020B0602030504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SzPts val="1200"/>
              <a:buFont typeface="Wingdings" panose="05000000000000000000" pitchFamily="2" charset="2"/>
              <a:buChar char="Ø"/>
            </a:pPr>
            <a:r>
              <a:rPr lang="es-EC" sz="1800" dirty="0" smtClean="0">
                <a:latin typeface="Lucida Sans" panose="020B0602030504020204" pitchFamily="34" charset="0"/>
                <a:ea typeface="Calibri" panose="020F0502020204030204" pitchFamily="34" charset="0"/>
                <a:cs typeface="Times New Roman" panose="02020603050405020304" pitchFamily="18" charset="0"/>
              </a:rPr>
              <a:t>Socialización </a:t>
            </a:r>
            <a:r>
              <a:rPr lang="es-EC" sz="1800" dirty="0">
                <a:latin typeface="Lucida Sans" panose="020B0602030504020204" pitchFamily="34" charset="0"/>
                <a:ea typeface="Calibri" panose="020F0502020204030204" pitchFamily="34" charset="0"/>
                <a:cs typeface="Times New Roman" panose="02020603050405020304" pitchFamily="18" charset="0"/>
              </a:rPr>
              <a:t>de los Lineamientos Generales para la Reactivación de Actividades Físicas en Pandemia y Post Pandemia para la Población. </a:t>
            </a:r>
            <a:r>
              <a:rPr lang="es-EC" sz="1800" b="1" dirty="0" smtClean="0">
                <a:latin typeface="Lucida Sans" panose="020B0602030504020204" pitchFamily="34" charset="0"/>
                <a:ea typeface="Calibri" panose="020F0502020204030204" pitchFamily="34" charset="0"/>
                <a:cs typeface="Times New Roman" panose="02020603050405020304" pitchFamily="18" charset="0"/>
              </a:rPr>
              <a:t>500 beneficiarios</a:t>
            </a:r>
          </a:p>
          <a:p>
            <a:pPr marL="342900" lvl="0" indent="-342900" algn="just">
              <a:lnSpc>
                <a:spcPct val="115000"/>
              </a:lnSpc>
              <a:spcAft>
                <a:spcPts val="800"/>
              </a:spcAft>
              <a:buSzPts val="1200"/>
              <a:buFont typeface="Wingdings" panose="05000000000000000000" pitchFamily="2" charset="2"/>
              <a:buChar char="Ø"/>
            </a:pPr>
            <a:r>
              <a:rPr lang="es-EC" sz="1800" dirty="0" smtClean="0">
                <a:latin typeface="Lucida Sans" panose="020B0602030504020204" pitchFamily="34" charset="0"/>
                <a:ea typeface="Calibri" panose="020F0502020204030204" pitchFamily="34" charset="0"/>
                <a:cs typeface="Times New Roman" panose="02020603050405020304" pitchFamily="18" charset="0"/>
              </a:rPr>
              <a:t>Taller de </a:t>
            </a:r>
            <a:r>
              <a:rPr lang="es-EC" sz="1800" dirty="0" err="1" smtClean="0">
                <a:latin typeface="Lucida Sans" panose="020B0602030504020204" pitchFamily="34" charset="0"/>
                <a:ea typeface="Calibri" panose="020F0502020204030204" pitchFamily="34" charset="0"/>
                <a:cs typeface="Times New Roman" panose="02020603050405020304" pitchFamily="18" charset="0"/>
              </a:rPr>
              <a:t>Cardio</a:t>
            </a:r>
            <a:r>
              <a:rPr lang="es-EC" sz="1800" dirty="0" smtClean="0">
                <a:latin typeface="Lucida Sans" panose="020B0602030504020204" pitchFamily="34" charset="0"/>
                <a:ea typeface="Calibri" panose="020F0502020204030204" pitchFamily="34" charset="0"/>
                <a:cs typeface="Times New Roman" panose="02020603050405020304" pitchFamily="18" charset="0"/>
              </a:rPr>
              <a:t> Intensivo para instructores </a:t>
            </a:r>
            <a:r>
              <a:rPr lang="es-EC" sz="1800" b="1" dirty="0" smtClean="0">
                <a:latin typeface="Lucida Sans" panose="020B0602030504020204" pitchFamily="34" charset="0"/>
                <a:ea typeface="Calibri" panose="020F0502020204030204" pitchFamily="34" charset="0"/>
                <a:cs typeface="Times New Roman" panose="02020603050405020304" pitchFamily="18" charset="0"/>
              </a:rPr>
              <a:t>33 instructores</a:t>
            </a:r>
          </a:p>
          <a:p>
            <a:pPr marL="342900" lvl="0" indent="-342900" algn="just">
              <a:lnSpc>
                <a:spcPct val="115000"/>
              </a:lnSpc>
              <a:spcAft>
                <a:spcPts val="800"/>
              </a:spcAft>
              <a:buSzPts val="1200"/>
              <a:buFont typeface="Wingdings" panose="05000000000000000000" pitchFamily="2" charset="2"/>
              <a:buChar char="Ø"/>
            </a:pPr>
            <a:r>
              <a:rPr lang="es-EC" sz="1800" dirty="0" smtClean="0">
                <a:latin typeface="Lucida Sans" panose="020B0602030504020204" pitchFamily="34" charset="0"/>
                <a:ea typeface="Calibri" panose="020F0502020204030204" pitchFamily="34" charset="0"/>
                <a:cs typeface="Times New Roman" panose="02020603050405020304" pitchFamily="18" charset="0"/>
              </a:rPr>
              <a:t>Charla y sugerencias sobre el tema de “CONVIVENCIA FAMILIAR EN EL TIEMPO DE AISLAMIENTO" </a:t>
            </a:r>
            <a:r>
              <a:rPr lang="es-EC" sz="1800" b="1" dirty="0" smtClean="0">
                <a:latin typeface="Lucida Sans" panose="020B0602030504020204" pitchFamily="34" charset="0"/>
                <a:ea typeface="Calibri" panose="020F0502020204030204" pitchFamily="34" charset="0"/>
                <a:cs typeface="Times New Roman" panose="02020603050405020304" pitchFamily="18" charset="0"/>
              </a:rPr>
              <a:t>40 asistentes</a:t>
            </a:r>
          </a:p>
          <a:p>
            <a:pPr marL="342900" lvl="0" indent="-342900" algn="just">
              <a:lnSpc>
                <a:spcPct val="115000"/>
              </a:lnSpc>
              <a:spcAft>
                <a:spcPts val="800"/>
              </a:spcAft>
              <a:buSzPts val="1200"/>
              <a:buFont typeface="Symbol" panose="05050102010706020507" pitchFamily="18" charset="2"/>
              <a:buChar char=""/>
            </a:pPr>
            <a:endParaRPr lang="es-EC"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SzPts val="1200"/>
              <a:buFont typeface="Symbol" panose="05050102010706020507" pitchFamily="18" charset="2"/>
              <a:buChar char=""/>
            </a:pPr>
            <a:endParaRPr lang="es-EC" dirty="0"/>
          </a:p>
        </p:txBody>
      </p:sp>
    </p:spTree>
    <p:extLst>
      <p:ext uri="{BB962C8B-B14F-4D97-AF65-F5344CB8AC3E}">
        <p14:creationId xmlns:p14="http://schemas.microsoft.com/office/powerpoint/2010/main" val="4445853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Arial"/>
        <a:ea typeface="Arial"/>
        <a:cs typeface="Arial"/>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Arial"/>
        <a:ea typeface="Arial"/>
        <a:cs typeface="Arial"/>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282</TotalTime>
  <Words>928</Words>
  <Application>Microsoft Office PowerPoint</Application>
  <PresentationFormat>Panorámica</PresentationFormat>
  <Paragraphs>319</Paragraphs>
  <Slides>32</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Arial</vt:lpstr>
      <vt:lpstr>Calibri</vt:lpstr>
      <vt:lpstr>Century Gothic</vt:lpstr>
      <vt:lpstr>Gotham Medium</vt:lpstr>
      <vt:lpstr>Helvetica</vt:lpstr>
      <vt:lpstr>Lucida Sans</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A. Lopez</dc:creator>
  <cp:lastModifiedBy>User</cp:lastModifiedBy>
  <cp:revision>26</cp:revision>
  <dcterms:modified xsi:type="dcterms:W3CDTF">2022-03-15T18:23:35Z</dcterms:modified>
</cp:coreProperties>
</file>